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Fira Sans Bold" charset="1" panose="020B0803050000020004"/>
      <p:regular r:id="rId32"/>
    </p:embeddedFont>
    <p:embeddedFont>
      <p:font typeface="Fira Sans Medium" charset="1" panose="020B0603050000020004"/>
      <p:regular r:id="rId33"/>
    </p:embeddedFont>
    <p:embeddedFont>
      <p:font typeface="Fira Sans" charset="1" panose="020B0503050000020004"/>
      <p:regular r:id="rId34"/>
    </p:embeddedFont>
    <p:embeddedFont>
      <p:font typeface="Fira Sans Light" charset="1" panose="020B0403050000020004"/>
      <p:regular r:id="rId35"/>
    </p:embeddedFont>
    <p:embeddedFont>
      <p:font typeface="Fira Sans Semi-Bold" charset="1" panose="020B06030500000200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jpeg" Type="http://schemas.openxmlformats.org/officeDocument/2006/relationships/image"/><Relationship Id="rId4" Target="../media/VAGYMUip64M.mp4" Type="http://schemas.openxmlformats.org/officeDocument/2006/relationships/video"/><Relationship Id="rId5" Target="../media/VAGYMUip64M.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2317173"/>
            <a:ext cx="13064753" cy="4572000"/>
          </a:xfrm>
          <a:prstGeom prst="rect">
            <a:avLst/>
          </a:prstGeom>
        </p:spPr>
        <p:txBody>
          <a:bodyPr anchor="t" rtlCol="false" tIns="0" lIns="0" bIns="0" rIns="0">
            <a:spAutoFit/>
          </a:bodyPr>
          <a:lstStyle/>
          <a:p>
            <a:pPr algn="l">
              <a:lnSpc>
                <a:spcPts val="7199"/>
              </a:lnSpc>
            </a:pPr>
            <a:r>
              <a:rPr lang="en-US" sz="5999" b="true">
                <a:solidFill>
                  <a:srgbClr val="000000"/>
                </a:solidFill>
                <a:latin typeface="Fira Sans Bold"/>
                <a:ea typeface="Fira Sans Bold"/>
                <a:cs typeface="Fira Sans Bold"/>
                <a:sym typeface="Fira Sans Bold"/>
              </a:rPr>
              <a:t>DOLLY: A VOICE-ACTIVATED AND GESTURE-RECOGNIZING</a:t>
            </a:r>
          </a:p>
          <a:p>
            <a:pPr algn="l">
              <a:lnSpc>
                <a:spcPts val="7199"/>
              </a:lnSpc>
            </a:pPr>
            <a:r>
              <a:rPr lang="en-US" sz="5999" b="true">
                <a:solidFill>
                  <a:srgbClr val="000000"/>
                </a:solidFill>
                <a:latin typeface="Fira Sans Bold"/>
                <a:ea typeface="Fira Sans Bold"/>
                <a:cs typeface="Fira Sans Bold"/>
                <a:sym typeface="Fira Sans Bold"/>
              </a:rPr>
              <a:t>SMART TRASHCAN UTILIZING THE YOLO ALGORITHM FOR</a:t>
            </a:r>
          </a:p>
          <a:p>
            <a:pPr algn="l">
              <a:lnSpc>
                <a:spcPts val="7199"/>
              </a:lnSpc>
            </a:pPr>
            <a:r>
              <a:rPr lang="en-US" sz="5999" b="true">
                <a:solidFill>
                  <a:srgbClr val="000000"/>
                </a:solidFill>
                <a:latin typeface="Fira Sans Bold"/>
                <a:ea typeface="Fira Sans Bold"/>
                <a:cs typeface="Fira Sans Bold"/>
                <a:sym typeface="Fira Sans Bold"/>
              </a:rPr>
              <a:t>AUTONOMOUS NAVIGATION</a:t>
            </a:r>
          </a:p>
        </p:txBody>
      </p:sp>
      <p:grpSp>
        <p:nvGrpSpPr>
          <p:cNvPr name="Group 3" id="3"/>
          <p:cNvGrpSpPr/>
          <p:nvPr/>
        </p:nvGrpSpPr>
        <p:grpSpPr>
          <a:xfrm rot="0">
            <a:off x="14328902" y="2317173"/>
            <a:ext cx="7321033" cy="6340049"/>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2122944" y="7035126"/>
            <a:ext cx="4970154" cy="430417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2336342" y="5954842"/>
            <a:ext cx="2271679" cy="1967285"/>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13737770" y="373605"/>
            <a:ext cx="3799619" cy="329048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1" id="11"/>
          <p:cNvSpPr/>
          <p:nvPr/>
        </p:nvSpPr>
        <p:spPr>
          <a:xfrm flipH="false" flipV="false" rot="0">
            <a:off x="1126470" y="341308"/>
            <a:ext cx="1085488" cy="1087584"/>
          </a:xfrm>
          <a:custGeom>
            <a:avLst/>
            <a:gdLst/>
            <a:ahLst/>
            <a:cxnLst/>
            <a:rect r="r" b="b" t="t" l="l"/>
            <a:pathLst>
              <a:path h="1087584" w="1085488">
                <a:moveTo>
                  <a:pt x="0" y="0"/>
                </a:moveTo>
                <a:lnTo>
                  <a:pt x="1085488" y="0"/>
                </a:lnTo>
                <a:lnTo>
                  <a:pt x="1085488" y="1087585"/>
                </a:lnTo>
                <a:lnTo>
                  <a:pt x="0" y="1087585"/>
                </a:lnTo>
                <a:lnTo>
                  <a:pt x="0" y="0"/>
                </a:lnTo>
                <a:close/>
              </a:path>
            </a:pathLst>
          </a:custGeom>
          <a:blipFill>
            <a:blip r:embed="rId2"/>
            <a:stretch>
              <a:fillRect l="-148114" t="-6332" r="-145928" b="-35854"/>
            </a:stretch>
          </a:blipFill>
        </p:spPr>
      </p:sp>
      <p:sp>
        <p:nvSpPr>
          <p:cNvPr name="Freeform 12" id="12"/>
          <p:cNvSpPr/>
          <p:nvPr/>
        </p:nvSpPr>
        <p:spPr>
          <a:xfrm flipH="false" flipV="false" rot="0">
            <a:off x="2211958" y="435518"/>
            <a:ext cx="3922428" cy="993375"/>
          </a:xfrm>
          <a:custGeom>
            <a:avLst/>
            <a:gdLst/>
            <a:ahLst/>
            <a:cxnLst/>
            <a:rect r="r" b="b" t="t" l="l"/>
            <a:pathLst>
              <a:path h="993375" w="3922428">
                <a:moveTo>
                  <a:pt x="0" y="0"/>
                </a:moveTo>
                <a:lnTo>
                  <a:pt x="3922428" y="0"/>
                </a:lnTo>
                <a:lnTo>
                  <a:pt x="3922428" y="993375"/>
                </a:lnTo>
                <a:lnTo>
                  <a:pt x="0" y="993375"/>
                </a:lnTo>
                <a:lnTo>
                  <a:pt x="0" y="0"/>
                </a:lnTo>
                <a:close/>
              </a:path>
            </a:pathLst>
          </a:custGeom>
          <a:blipFill>
            <a:blip r:embed="rId3"/>
            <a:stretch>
              <a:fillRect l="-13217" t="-17304" r="-13525" b="-16065"/>
            </a:stretch>
          </a:blipFill>
        </p:spPr>
      </p:sp>
      <p:sp>
        <p:nvSpPr>
          <p:cNvPr name="TextBox 13" id="13"/>
          <p:cNvSpPr txBox="true"/>
          <p:nvPr/>
        </p:nvSpPr>
        <p:spPr>
          <a:xfrm rot="0">
            <a:off x="1028700" y="8883650"/>
            <a:ext cx="7044566" cy="701675"/>
          </a:xfrm>
          <a:prstGeom prst="rect">
            <a:avLst/>
          </a:prstGeom>
        </p:spPr>
        <p:txBody>
          <a:bodyPr anchor="t" rtlCol="false" tIns="0" lIns="0" bIns="0" rIns="0">
            <a:spAutoFit/>
          </a:bodyPr>
          <a:lstStyle/>
          <a:p>
            <a:pPr algn="l">
              <a:lnSpc>
                <a:spcPts val="2800"/>
              </a:lnSpc>
            </a:pPr>
            <a:r>
              <a:rPr lang="en-US" sz="2000" b="true">
                <a:solidFill>
                  <a:srgbClr val="000000"/>
                </a:solidFill>
                <a:latin typeface="Fira Sans Bold"/>
                <a:ea typeface="Fira Sans Bold"/>
                <a:cs typeface="Fira Sans Bold"/>
                <a:sym typeface="Fira Sans Bold"/>
              </a:rPr>
              <a:t>BSCS 4-A</a:t>
            </a:r>
          </a:p>
          <a:p>
            <a:pPr algn="l">
              <a:lnSpc>
                <a:spcPts val="2800"/>
              </a:lnSpc>
            </a:pPr>
            <a:r>
              <a:rPr lang="en-US" sz="2000" b="true">
                <a:solidFill>
                  <a:srgbClr val="000000"/>
                </a:solidFill>
                <a:latin typeface="Fira Sans Bold"/>
                <a:ea typeface="Fira Sans Bold"/>
                <a:cs typeface="Fira Sans Bold"/>
                <a:sym typeface="Fira Sans Bold"/>
              </a:rPr>
              <a:t>Arnold Rie J. Sejera, John Mark C. Ruam, , Gerald M. Carique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2752213" y="5806872"/>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46561" y="1233717"/>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10800000">
            <a:off x="9626433" y="7360067"/>
            <a:ext cx="3801687" cy="3292279"/>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Freeform 9" id="9"/>
          <p:cNvSpPr/>
          <p:nvPr/>
        </p:nvSpPr>
        <p:spPr>
          <a:xfrm flipH="false" flipV="false" rot="0">
            <a:off x="1028700" y="3216353"/>
            <a:ext cx="8597733" cy="6343782"/>
          </a:xfrm>
          <a:custGeom>
            <a:avLst/>
            <a:gdLst/>
            <a:ahLst/>
            <a:cxnLst/>
            <a:rect r="r" b="b" t="t" l="l"/>
            <a:pathLst>
              <a:path h="6343782" w="8597733">
                <a:moveTo>
                  <a:pt x="0" y="0"/>
                </a:moveTo>
                <a:lnTo>
                  <a:pt x="8597733" y="0"/>
                </a:lnTo>
                <a:lnTo>
                  <a:pt x="8597733" y="6343782"/>
                </a:lnTo>
                <a:lnTo>
                  <a:pt x="0" y="6343782"/>
                </a:lnTo>
                <a:lnTo>
                  <a:pt x="0" y="0"/>
                </a:lnTo>
                <a:close/>
              </a:path>
            </a:pathLst>
          </a:custGeom>
          <a:blipFill>
            <a:blip r:embed="rId3"/>
            <a:stretch>
              <a:fillRect l="0" t="0" r="0" b="0"/>
            </a:stretch>
          </a:blipFill>
        </p:spPr>
      </p:sp>
      <p:sp>
        <p:nvSpPr>
          <p:cNvPr name="TextBox 10" id="10"/>
          <p:cNvSpPr txBox="true"/>
          <p:nvPr/>
        </p:nvSpPr>
        <p:spPr>
          <a:xfrm rot="0">
            <a:off x="1028700" y="2167072"/>
            <a:ext cx="10646837"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PROTOTYPE MOCK-UP DESIGN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0542559" y="-4150923"/>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959443"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Freeform 7" id="7"/>
          <p:cNvSpPr/>
          <p:nvPr/>
        </p:nvSpPr>
        <p:spPr>
          <a:xfrm flipH="false" flipV="false" rot="0">
            <a:off x="5624184" y="2308405"/>
            <a:ext cx="10639587" cy="6949895"/>
          </a:xfrm>
          <a:custGeom>
            <a:avLst/>
            <a:gdLst/>
            <a:ahLst/>
            <a:cxnLst/>
            <a:rect r="r" b="b" t="t" l="l"/>
            <a:pathLst>
              <a:path h="6949895" w="10639587">
                <a:moveTo>
                  <a:pt x="0" y="0"/>
                </a:moveTo>
                <a:lnTo>
                  <a:pt x="10639586" y="0"/>
                </a:lnTo>
                <a:lnTo>
                  <a:pt x="10639586" y="6949895"/>
                </a:lnTo>
                <a:lnTo>
                  <a:pt x="0" y="6949895"/>
                </a:lnTo>
                <a:lnTo>
                  <a:pt x="0" y="0"/>
                </a:lnTo>
                <a:close/>
              </a:path>
            </a:pathLst>
          </a:custGeom>
          <a:blipFill>
            <a:blip r:embed="rId3"/>
            <a:stretch>
              <a:fillRect l="0" t="0" r="0" b="0"/>
            </a:stretch>
          </a:blipFill>
        </p:spPr>
      </p:sp>
      <p:sp>
        <p:nvSpPr>
          <p:cNvPr name="TextBox 8" id="8"/>
          <p:cNvSpPr txBox="true"/>
          <p:nvPr/>
        </p:nvSpPr>
        <p:spPr>
          <a:xfrm rot="0">
            <a:off x="1028700" y="2293831"/>
            <a:ext cx="5212903" cy="18383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MODEL FLOWCHART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Freeform 2" id="2"/>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3" id="3"/>
          <p:cNvSpPr txBox="true"/>
          <p:nvPr/>
        </p:nvSpPr>
        <p:spPr>
          <a:xfrm rot="0">
            <a:off x="1028700" y="2040789"/>
            <a:ext cx="5669188"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FFFFFF"/>
                </a:solidFill>
                <a:latin typeface="Fira Sans Medium"/>
                <a:ea typeface="Fira Sans Medium"/>
                <a:cs typeface="Fira Sans Medium"/>
                <a:sym typeface="Fira Sans Medium"/>
              </a:rPr>
              <a:t>METHODOLOGY</a:t>
            </a:r>
          </a:p>
        </p:txBody>
      </p:sp>
      <p:sp>
        <p:nvSpPr>
          <p:cNvPr name="TextBox 4" id="4"/>
          <p:cNvSpPr txBox="true"/>
          <p:nvPr/>
        </p:nvSpPr>
        <p:spPr>
          <a:xfrm rot="0">
            <a:off x="1028700" y="3881521"/>
            <a:ext cx="5794472" cy="450215"/>
          </a:xfrm>
          <a:prstGeom prst="rect">
            <a:avLst/>
          </a:prstGeom>
        </p:spPr>
        <p:txBody>
          <a:bodyPr anchor="t" rtlCol="false" tIns="0" lIns="0" bIns="0" rIns="0">
            <a:spAutoFit/>
          </a:bodyPr>
          <a:lstStyle/>
          <a:p>
            <a:pPr algn="just">
              <a:lnSpc>
                <a:spcPts val="3639"/>
              </a:lnSpc>
              <a:spcBef>
                <a:spcPct val="0"/>
              </a:spcBef>
            </a:pPr>
            <a:r>
              <a:rPr lang="en-US" b="true" sz="2799" spc="139">
                <a:solidFill>
                  <a:srgbClr val="FFFFFF"/>
                </a:solidFill>
                <a:latin typeface="Fira Sans Bold"/>
                <a:ea typeface="Fira Sans Bold"/>
                <a:cs typeface="Fira Sans Bold"/>
                <a:sym typeface="Fira Sans Bold"/>
              </a:rPr>
              <a:t>Theoretical Framework</a:t>
            </a:r>
          </a:p>
        </p:txBody>
      </p:sp>
      <p:sp>
        <p:nvSpPr>
          <p:cNvPr name="TextBox 5" id="5"/>
          <p:cNvSpPr txBox="true"/>
          <p:nvPr/>
        </p:nvSpPr>
        <p:spPr>
          <a:xfrm rot="0">
            <a:off x="1028700" y="4678932"/>
            <a:ext cx="11783886" cy="2933700"/>
          </a:xfrm>
          <a:prstGeom prst="rect">
            <a:avLst/>
          </a:prstGeom>
        </p:spPr>
        <p:txBody>
          <a:bodyPr anchor="t" rtlCol="false" tIns="0" lIns="0" bIns="0" rIns="0">
            <a:spAutoFit/>
          </a:bodyPr>
          <a:lstStyle/>
          <a:p>
            <a:pPr algn="l">
              <a:lnSpc>
                <a:spcPts val="3359"/>
              </a:lnSpc>
              <a:spcBef>
                <a:spcPct val="0"/>
              </a:spcBef>
            </a:pPr>
            <a:r>
              <a:rPr lang="en-US" sz="2799" spc="-27">
                <a:solidFill>
                  <a:srgbClr val="FFFFFF"/>
                </a:solidFill>
                <a:latin typeface="Fira Sans"/>
                <a:ea typeface="Fira Sans"/>
                <a:cs typeface="Fira Sans"/>
                <a:sym typeface="Fira Sans"/>
              </a:rPr>
              <a:t>This project aims to create DOLLY, a smart trashcan that can travel independently using voice activation and gesture detection. The YOLO (You Only Look Once) object detection algorithm is used in the project to combine voice-activated technology, gesture-based interface, and autonomous navigation. Human-Computer Interaction (HCI), Gesture Recognition Theory, and Autonomous Robotic Navigation are the three primary fields that define this framework.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4593639" y="2050314"/>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5114733" y="-2519548"/>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Freeform 7" id="7"/>
          <p:cNvSpPr/>
          <p:nvPr/>
        </p:nvSpPr>
        <p:spPr>
          <a:xfrm flipH="false" flipV="false" rot="0">
            <a:off x="6449294" y="2050314"/>
            <a:ext cx="8161881" cy="7615548"/>
          </a:xfrm>
          <a:custGeom>
            <a:avLst/>
            <a:gdLst/>
            <a:ahLst/>
            <a:cxnLst/>
            <a:rect r="r" b="b" t="t" l="l"/>
            <a:pathLst>
              <a:path h="7615548" w="8161881">
                <a:moveTo>
                  <a:pt x="0" y="0"/>
                </a:moveTo>
                <a:lnTo>
                  <a:pt x="8161880" y="0"/>
                </a:lnTo>
                <a:lnTo>
                  <a:pt x="8161880" y="7615548"/>
                </a:lnTo>
                <a:lnTo>
                  <a:pt x="0" y="7615548"/>
                </a:lnTo>
                <a:lnTo>
                  <a:pt x="0" y="0"/>
                </a:lnTo>
                <a:close/>
              </a:path>
            </a:pathLst>
          </a:custGeom>
          <a:blipFill>
            <a:blip r:embed="rId3"/>
            <a:stretch>
              <a:fillRect l="0" t="0" r="0" b="0"/>
            </a:stretch>
          </a:blipFill>
        </p:spPr>
      </p:sp>
      <p:sp>
        <p:nvSpPr>
          <p:cNvPr name="TextBox 8" id="8"/>
          <p:cNvSpPr txBox="true"/>
          <p:nvPr/>
        </p:nvSpPr>
        <p:spPr>
          <a:xfrm rot="0">
            <a:off x="1028700" y="2040789"/>
            <a:ext cx="5669188"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METHODOLOGY</a:t>
            </a:r>
          </a:p>
        </p:txBody>
      </p:sp>
      <p:sp>
        <p:nvSpPr>
          <p:cNvPr name="TextBox 9" id="9"/>
          <p:cNvSpPr txBox="true"/>
          <p:nvPr/>
        </p:nvSpPr>
        <p:spPr>
          <a:xfrm rot="0">
            <a:off x="1028700" y="3881521"/>
            <a:ext cx="5794472" cy="450215"/>
          </a:xfrm>
          <a:prstGeom prst="rect">
            <a:avLst/>
          </a:prstGeom>
        </p:spPr>
        <p:txBody>
          <a:bodyPr anchor="t" rtlCol="false" tIns="0" lIns="0" bIns="0" rIns="0">
            <a:spAutoFit/>
          </a:bodyPr>
          <a:lstStyle/>
          <a:p>
            <a:pPr algn="just">
              <a:lnSpc>
                <a:spcPts val="3639"/>
              </a:lnSpc>
              <a:spcBef>
                <a:spcPct val="0"/>
              </a:spcBef>
            </a:pPr>
            <a:r>
              <a:rPr lang="en-US" b="true" sz="2799" spc="139">
                <a:solidFill>
                  <a:srgbClr val="000000"/>
                </a:solidFill>
                <a:latin typeface="Fira Sans Bold"/>
                <a:ea typeface="Fira Sans Bold"/>
                <a:cs typeface="Fira Sans Bold"/>
                <a:sym typeface="Fira Sans Bold"/>
              </a:rPr>
              <a:t>Theoretical Framework</a:t>
            </a:r>
          </a:p>
        </p:txBody>
      </p:sp>
      <p:grpSp>
        <p:nvGrpSpPr>
          <p:cNvPr name="Group 10" id="10"/>
          <p:cNvGrpSpPr/>
          <p:nvPr/>
        </p:nvGrpSpPr>
        <p:grpSpPr>
          <a:xfrm rot="-10800000">
            <a:off x="15433859" y="8448981"/>
            <a:ext cx="3928881" cy="3402429"/>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2009993" y="306851"/>
            <a:ext cx="3151914" cy="2729572"/>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4" id="4"/>
          <p:cNvGrpSpPr/>
          <p:nvPr/>
        </p:nvGrpSpPr>
        <p:grpSpPr>
          <a:xfrm rot="0">
            <a:off x="13585950" y="-517425"/>
            <a:ext cx="6210236" cy="537809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7" id="7"/>
          <p:cNvSpPr txBox="true"/>
          <p:nvPr/>
        </p:nvSpPr>
        <p:spPr>
          <a:xfrm rot="0">
            <a:off x="1028700" y="2112499"/>
            <a:ext cx="6955081"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DATA PREPERATION</a:t>
            </a:r>
          </a:p>
        </p:txBody>
      </p:sp>
      <p:sp>
        <p:nvSpPr>
          <p:cNvPr name="TextBox 8" id="8"/>
          <p:cNvSpPr txBox="true"/>
          <p:nvPr/>
        </p:nvSpPr>
        <p:spPr>
          <a:xfrm rot="0">
            <a:off x="1028700" y="3390900"/>
            <a:ext cx="11277811" cy="5867400"/>
          </a:xfrm>
          <a:prstGeom prst="rect">
            <a:avLst/>
          </a:prstGeom>
        </p:spPr>
        <p:txBody>
          <a:bodyPr anchor="t" rtlCol="false" tIns="0" lIns="0" bIns="0" rIns="0">
            <a:spAutoFit/>
          </a:bodyPr>
          <a:lstStyle/>
          <a:p>
            <a:pPr algn="l">
              <a:lnSpc>
                <a:spcPts val="3359"/>
              </a:lnSpc>
              <a:spcBef>
                <a:spcPct val="0"/>
              </a:spcBef>
            </a:pPr>
            <a:r>
              <a:rPr lang="en-US" sz="2799" spc="-27">
                <a:solidFill>
                  <a:srgbClr val="000000"/>
                </a:solidFill>
                <a:latin typeface="Fira Sans"/>
                <a:ea typeface="Fira Sans"/>
                <a:cs typeface="Fira Sans"/>
                <a:sym typeface="Fira Sans"/>
              </a:rPr>
              <a:t>Researchers gathered .jpg images as data for object detection; pictures were taken using a Tecno Camon 20 Pro 5G Android phone camera. Different lighting conditions, distances, and perspectives were employed to mimic realistic settings. The researchers gathered photos in an office setting for improved backdrop visualization of the model in its detection process to recognize the item, even though with some background noise like to strengthen the model's resilience in various settings, added by some images online. Researchers acquire enough data to train the model. The dataset comprises 1699 photos; the team utilized Roboflow to annotate collected images and build the dataset. Furthermore, each picture was manually labeled using Roboflow's annotation tool to construct bounding boxes around gestures. The labels were specified as either thumbs up or thumbs down, creating the foundation of the object detection model.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sp>
        <p:nvSpPr>
          <p:cNvPr name="AutoShape 2" id="2"/>
          <p:cNvSpPr/>
          <p:nvPr/>
        </p:nvSpPr>
        <p:spPr>
          <a:xfrm rot="0">
            <a:off x="1028700" y="3264646"/>
            <a:ext cx="16230600" cy="5087122"/>
          </a:xfrm>
          <a:prstGeom prst="rect">
            <a:avLst/>
          </a:prstGeom>
          <a:solidFill>
            <a:srgbClr val="F4F4F4"/>
          </a:solidFill>
        </p:spPr>
      </p:sp>
      <p:sp>
        <p:nvSpPr>
          <p:cNvPr name="Freeform 3" id="3"/>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4" id="4"/>
          <p:cNvSpPr txBox="true"/>
          <p:nvPr/>
        </p:nvSpPr>
        <p:spPr>
          <a:xfrm rot="0">
            <a:off x="1028700" y="2112499"/>
            <a:ext cx="6955081"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DATA PREPERATION</a:t>
            </a:r>
          </a:p>
        </p:txBody>
      </p:sp>
      <p:grpSp>
        <p:nvGrpSpPr>
          <p:cNvPr name="Group 5" id="5"/>
          <p:cNvGrpSpPr/>
          <p:nvPr/>
        </p:nvGrpSpPr>
        <p:grpSpPr>
          <a:xfrm rot="0">
            <a:off x="16369979" y="7590240"/>
            <a:ext cx="3301765" cy="2859637"/>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7" id="7"/>
          <p:cNvGrpSpPr/>
          <p:nvPr/>
        </p:nvGrpSpPr>
        <p:grpSpPr>
          <a:xfrm rot="0">
            <a:off x="16297088" y="4667772"/>
            <a:ext cx="3374657" cy="2922469"/>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9" id="9"/>
          <p:cNvSpPr txBox="true"/>
          <p:nvPr/>
        </p:nvSpPr>
        <p:spPr>
          <a:xfrm rot="0">
            <a:off x="1028700" y="4012471"/>
            <a:ext cx="8643805" cy="4191000"/>
          </a:xfrm>
          <a:prstGeom prst="rect">
            <a:avLst/>
          </a:prstGeom>
        </p:spPr>
        <p:txBody>
          <a:bodyPr anchor="t" rtlCol="false" tIns="0" lIns="0" bIns="0" rIns="0">
            <a:spAutoFit/>
          </a:bodyPr>
          <a:lstStyle/>
          <a:p>
            <a:pPr algn="l">
              <a:lnSpc>
                <a:spcPts val="3359"/>
              </a:lnSpc>
              <a:spcBef>
                <a:spcPct val="0"/>
              </a:spcBef>
            </a:pPr>
            <a:r>
              <a:rPr lang="en-US" sz="2799" spc="-27">
                <a:solidFill>
                  <a:srgbClr val="000000"/>
                </a:solidFill>
                <a:latin typeface="Fira Sans"/>
                <a:ea typeface="Fira Sans"/>
                <a:cs typeface="Fira Sans"/>
                <a:sym typeface="Fira Sans"/>
              </a:rPr>
              <a:t>Researchers employed cropping and noise augmentation methods in the Roboflow, as well as Auto-Orient, Auto-Adjust Contrast utilizing Histogram Equalization, and Resize to expand the picture size to 640 x 640 preprocessing approaches to boost the model's generalization.</a:t>
            </a:r>
          </a:p>
          <a:p>
            <a:pPr algn="l">
              <a:lnSpc>
                <a:spcPts val="3359"/>
              </a:lnSpc>
              <a:spcBef>
                <a:spcPct val="0"/>
              </a:spcBef>
            </a:pPr>
          </a:p>
          <a:p>
            <a:pPr algn="l">
              <a:lnSpc>
                <a:spcPts val="3359"/>
              </a:lnSpc>
              <a:spcBef>
                <a:spcPct val="0"/>
              </a:spcBef>
            </a:pPr>
            <a:r>
              <a:rPr lang="en-US" sz="2799" spc="-27">
                <a:solidFill>
                  <a:srgbClr val="000000"/>
                </a:solidFill>
                <a:latin typeface="Fira Sans"/>
                <a:ea typeface="Fira Sans"/>
                <a:cs typeface="Fira Sans"/>
                <a:sym typeface="Fira Sans"/>
              </a:rPr>
              <a:t>The group used Roboflow augmentations to gather 4073 pictures into a dataset; 347 were valid datasets, 3561 were train datasets, and 165 were test datasets.</a:t>
            </a:r>
          </a:p>
        </p:txBody>
      </p:sp>
      <p:sp>
        <p:nvSpPr>
          <p:cNvPr name="TextBox 10" id="10"/>
          <p:cNvSpPr txBox="true"/>
          <p:nvPr/>
        </p:nvSpPr>
        <p:spPr>
          <a:xfrm rot="0">
            <a:off x="1028700" y="3314897"/>
            <a:ext cx="6097339" cy="419100"/>
          </a:xfrm>
          <a:prstGeom prst="rect">
            <a:avLst/>
          </a:prstGeom>
        </p:spPr>
        <p:txBody>
          <a:bodyPr anchor="t" rtlCol="false" tIns="0" lIns="0" bIns="0" rIns="0">
            <a:spAutoFit/>
          </a:bodyPr>
          <a:lstStyle/>
          <a:p>
            <a:pPr algn="l">
              <a:lnSpc>
                <a:spcPts val="3359"/>
              </a:lnSpc>
              <a:spcBef>
                <a:spcPct val="0"/>
              </a:spcBef>
            </a:pPr>
            <a:r>
              <a:rPr lang="en-US" b="true" sz="2799" spc="-27">
                <a:solidFill>
                  <a:srgbClr val="000000"/>
                </a:solidFill>
                <a:latin typeface="Fira Sans Medium"/>
                <a:ea typeface="Fira Sans Medium"/>
                <a:cs typeface="Fira Sans Medium"/>
                <a:sym typeface="Fira Sans Medium"/>
              </a:rPr>
              <a:t>Data Preprocessing and Augmentation</a:t>
            </a:r>
          </a:p>
        </p:txBody>
      </p:sp>
      <p:grpSp>
        <p:nvGrpSpPr>
          <p:cNvPr name="Group 11" id="11"/>
          <p:cNvGrpSpPr/>
          <p:nvPr/>
        </p:nvGrpSpPr>
        <p:grpSpPr>
          <a:xfrm rot="0">
            <a:off x="15494049" y="-567023"/>
            <a:ext cx="6210236" cy="5378093"/>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7" id="7"/>
          <p:cNvSpPr txBox="true"/>
          <p:nvPr/>
        </p:nvSpPr>
        <p:spPr>
          <a:xfrm rot="0">
            <a:off x="1028700" y="2316261"/>
            <a:ext cx="8115300" cy="18383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MODEL PERFORMANCE METRICS</a:t>
            </a:r>
          </a:p>
        </p:txBody>
      </p:sp>
      <p:sp>
        <p:nvSpPr>
          <p:cNvPr name="TextBox 8" id="8"/>
          <p:cNvSpPr txBox="true"/>
          <p:nvPr/>
        </p:nvSpPr>
        <p:spPr>
          <a:xfrm rot="0">
            <a:off x="1028700" y="4954686"/>
            <a:ext cx="9266011" cy="3352800"/>
          </a:xfrm>
          <a:prstGeom prst="rect">
            <a:avLst/>
          </a:prstGeom>
        </p:spPr>
        <p:txBody>
          <a:bodyPr anchor="t" rtlCol="false" tIns="0" lIns="0" bIns="0" rIns="0">
            <a:spAutoFit/>
          </a:bodyPr>
          <a:lstStyle/>
          <a:p>
            <a:pPr algn="l">
              <a:lnSpc>
                <a:spcPts val="3359"/>
              </a:lnSpc>
              <a:spcBef>
                <a:spcPct val="0"/>
              </a:spcBef>
            </a:pPr>
            <a:r>
              <a:rPr lang="en-US" sz="2799" spc="-27">
                <a:solidFill>
                  <a:srgbClr val="FFFFFF"/>
                </a:solidFill>
                <a:latin typeface="Fira Sans"/>
                <a:ea typeface="Fira Sans"/>
                <a:cs typeface="Fira Sans"/>
                <a:sym typeface="Fira Sans"/>
              </a:rPr>
              <a:t>The performance of the created YOLOv8 model was evaluated using several critical criteria to ascertain how effectively it recognized gestures.</a:t>
            </a:r>
          </a:p>
          <a:p>
            <a:pPr algn="l">
              <a:lnSpc>
                <a:spcPts val="3359"/>
              </a:lnSpc>
              <a:spcBef>
                <a:spcPct val="0"/>
              </a:spcBef>
            </a:pPr>
          </a:p>
          <a:p>
            <a:pPr algn="l">
              <a:lnSpc>
                <a:spcPts val="3359"/>
              </a:lnSpc>
              <a:spcBef>
                <a:spcPct val="0"/>
              </a:spcBef>
            </a:pPr>
            <a:r>
              <a:rPr lang="en-US" sz="2799" spc="-27">
                <a:solidFill>
                  <a:srgbClr val="FFFFFF"/>
                </a:solidFill>
                <a:latin typeface="Fira Sans"/>
                <a:ea typeface="Fira Sans"/>
                <a:cs typeface="Fira Sans"/>
                <a:sym typeface="Fira Sans"/>
              </a:rPr>
              <a:t>The Mean Average Precision (mAP), tested at 95%, indicated the model's overall accuracy in correctly classifying both "thumbs up" and "thumbs down" gestures across several test scenarios.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2752213" y="5806872"/>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46561" y="1233717"/>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Freeform 7" id="7"/>
          <p:cNvSpPr/>
          <p:nvPr/>
        </p:nvSpPr>
        <p:spPr>
          <a:xfrm flipH="false" flipV="false" rot="0">
            <a:off x="1028700" y="3598355"/>
            <a:ext cx="11319890" cy="5659945"/>
          </a:xfrm>
          <a:custGeom>
            <a:avLst/>
            <a:gdLst/>
            <a:ahLst/>
            <a:cxnLst/>
            <a:rect r="r" b="b" t="t" l="l"/>
            <a:pathLst>
              <a:path h="5659945" w="11319890">
                <a:moveTo>
                  <a:pt x="0" y="0"/>
                </a:moveTo>
                <a:lnTo>
                  <a:pt x="11319890" y="0"/>
                </a:lnTo>
                <a:lnTo>
                  <a:pt x="11319890" y="5659945"/>
                </a:lnTo>
                <a:lnTo>
                  <a:pt x="0" y="5659945"/>
                </a:lnTo>
                <a:lnTo>
                  <a:pt x="0" y="0"/>
                </a:lnTo>
                <a:close/>
              </a:path>
            </a:pathLst>
          </a:custGeom>
          <a:blipFill>
            <a:blip r:embed="rId3"/>
            <a:stretch>
              <a:fillRect l="0" t="0" r="0" b="0"/>
            </a:stretch>
          </a:blipFill>
        </p:spPr>
      </p:sp>
      <p:sp>
        <p:nvSpPr>
          <p:cNvPr name="TextBox 8" id="8"/>
          <p:cNvSpPr txBox="true"/>
          <p:nvPr/>
        </p:nvSpPr>
        <p:spPr>
          <a:xfrm rot="0">
            <a:off x="1028700" y="2167072"/>
            <a:ext cx="10646837"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MODEL PERFORMANCE METRICS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3" id="3"/>
          <p:cNvSpPr txBox="true"/>
          <p:nvPr/>
        </p:nvSpPr>
        <p:spPr>
          <a:xfrm rot="0">
            <a:off x="1028700" y="2167072"/>
            <a:ext cx="10646837"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PROTOTYPE DEVELOPMENT</a:t>
            </a:r>
          </a:p>
        </p:txBody>
      </p:sp>
      <p:sp>
        <p:nvSpPr>
          <p:cNvPr name="TextBox 4" id="4"/>
          <p:cNvSpPr txBox="true"/>
          <p:nvPr/>
        </p:nvSpPr>
        <p:spPr>
          <a:xfrm rot="0">
            <a:off x="1028700" y="4998319"/>
            <a:ext cx="10228370" cy="2933700"/>
          </a:xfrm>
          <a:prstGeom prst="rect">
            <a:avLst/>
          </a:prstGeom>
        </p:spPr>
        <p:txBody>
          <a:bodyPr anchor="t" rtlCol="false" tIns="0" lIns="0" bIns="0" rIns="0">
            <a:spAutoFit/>
          </a:bodyPr>
          <a:lstStyle/>
          <a:p>
            <a:pPr algn="l">
              <a:lnSpc>
                <a:spcPts val="3359"/>
              </a:lnSpc>
              <a:spcBef>
                <a:spcPct val="0"/>
              </a:spcBef>
            </a:pPr>
            <a:r>
              <a:rPr lang="en-US" sz="2799" spc="-27">
                <a:solidFill>
                  <a:srgbClr val="000000"/>
                </a:solidFill>
                <a:latin typeface="Fira Sans"/>
                <a:ea typeface="Fira Sans"/>
                <a:cs typeface="Fira Sans"/>
                <a:sym typeface="Fira Sans"/>
              </a:rPr>
              <a:t>The project effectively combined speech and gesture recognition with decent movement control into a single system. The fundamental problems were improving the YOLO model for real-time performance and maintaining reliable communication between the Raspberry Pi and Arduino. Despite these hurdles, Dolly achieved its goal of creating a hands-free, interactive garbage disposal solution.</a:t>
            </a:r>
          </a:p>
        </p:txBody>
      </p:sp>
      <p:sp>
        <p:nvSpPr>
          <p:cNvPr name="TextBox 5" id="5"/>
          <p:cNvSpPr txBox="true"/>
          <p:nvPr/>
        </p:nvSpPr>
        <p:spPr>
          <a:xfrm rot="0">
            <a:off x="1028700" y="4230015"/>
            <a:ext cx="1169491" cy="419100"/>
          </a:xfrm>
          <a:prstGeom prst="rect">
            <a:avLst/>
          </a:prstGeom>
        </p:spPr>
        <p:txBody>
          <a:bodyPr anchor="t" rtlCol="false" tIns="0" lIns="0" bIns="0" rIns="0">
            <a:spAutoFit/>
          </a:bodyPr>
          <a:lstStyle/>
          <a:p>
            <a:pPr algn="l">
              <a:lnSpc>
                <a:spcPts val="3359"/>
              </a:lnSpc>
              <a:spcBef>
                <a:spcPct val="0"/>
              </a:spcBef>
            </a:pPr>
            <a:r>
              <a:rPr lang="en-US" b="true" sz="2799" spc="-27">
                <a:solidFill>
                  <a:srgbClr val="000000"/>
                </a:solidFill>
                <a:latin typeface="Fira Sans Medium"/>
                <a:ea typeface="Fira Sans Medium"/>
                <a:cs typeface="Fira Sans Medium"/>
                <a:sym typeface="Fira Sans Medium"/>
              </a:rPr>
              <a:t>Results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0542559" y="-4150923"/>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959443"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pic>
        <p:nvPicPr>
          <p:cNvPr name="Picture 7" id="7">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5544591" y="2668776"/>
            <a:ext cx="11714709" cy="6589524"/>
          </a:xfrm>
          <a:prstGeom prst="rect">
            <a:avLst/>
          </a:prstGeom>
        </p:spPr>
      </p:pic>
      <p:sp>
        <p:nvSpPr>
          <p:cNvPr name="TextBox 8" id="8"/>
          <p:cNvSpPr txBox="true"/>
          <p:nvPr/>
        </p:nvSpPr>
        <p:spPr>
          <a:xfrm rot="0">
            <a:off x="1028700" y="2065689"/>
            <a:ext cx="5212903"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TEST CASE</a:t>
            </a:r>
          </a:p>
        </p:txBody>
      </p:sp>
      <p:grpSp>
        <p:nvGrpSpPr>
          <p:cNvPr name="Group 9" id="9"/>
          <p:cNvGrpSpPr/>
          <p:nvPr/>
        </p:nvGrpSpPr>
        <p:grpSpPr>
          <a:xfrm rot="0">
            <a:off x="1529161" y="7893514"/>
            <a:ext cx="3151914" cy="272957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3105118" y="6569253"/>
            <a:ext cx="6210236" cy="5378093"/>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796088" y="3833117"/>
            <a:ext cx="5286978" cy="923925"/>
          </a:xfrm>
          <a:prstGeom prst="rect">
            <a:avLst/>
          </a:prstGeom>
        </p:spPr>
        <p:txBody>
          <a:bodyPr anchor="t" rtlCol="false" tIns="0" lIns="0" bIns="0" rIns="0">
            <a:spAutoFit/>
          </a:bodyPr>
          <a:lstStyle/>
          <a:p>
            <a:pPr algn="l" marL="0" indent="0" lvl="0">
              <a:lnSpc>
                <a:spcPts val="7200"/>
              </a:lnSpc>
              <a:spcBef>
                <a:spcPct val="0"/>
              </a:spcBef>
            </a:pPr>
            <a:r>
              <a:rPr lang="en-US" b="true" sz="6000" spc="-60">
                <a:solidFill>
                  <a:srgbClr val="F4F4F4"/>
                </a:solidFill>
                <a:latin typeface="Fira Sans Medium"/>
                <a:ea typeface="Fira Sans Medium"/>
                <a:cs typeface="Fira Sans Medium"/>
                <a:sym typeface="Fira Sans Medium"/>
              </a:rPr>
              <a:t>INTRODUCTION</a:t>
            </a:r>
          </a:p>
        </p:txBody>
      </p:sp>
      <p:sp>
        <p:nvSpPr>
          <p:cNvPr name="TextBox 7" id="7"/>
          <p:cNvSpPr txBox="true"/>
          <p:nvPr/>
        </p:nvSpPr>
        <p:spPr>
          <a:xfrm rot="0">
            <a:off x="8472660" y="2657475"/>
            <a:ext cx="8529852" cy="4107815"/>
          </a:xfrm>
          <a:prstGeom prst="rect">
            <a:avLst/>
          </a:prstGeom>
        </p:spPr>
        <p:txBody>
          <a:bodyPr anchor="t" rtlCol="false" tIns="0" lIns="0" bIns="0" rIns="0">
            <a:spAutoFit/>
          </a:bodyPr>
          <a:lstStyle/>
          <a:p>
            <a:pPr algn="l">
              <a:lnSpc>
                <a:spcPts val="3639"/>
              </a:lnSpc>
              <a:spcBef>
                <a:spcPct val="0"/>
              </a:spcBef>
            </a:pPr>
            <a:r>
              <a:rPr lang="en-US" sz="2799" spc="139">
                <a:solidFill>
                  <a:srgbClr val="F4F4F4"/>
                </a:solidFill>
                <a:latin typeface="Fira Sans"/>
                <a:ea typeface="Fira Sans"/>
                <a:cs typeface="Fira Sans"/>
                <a:sym typeface="Fira Sans"/>
              </a:rPr>
              <a:t>Managing waste is essential for creating sustainable and livable cities. However, certain people cannot segregate waste because they cannot move or walk. To address this problem the researchers cope with creating a prototype smart trashcan that can interact with a person with mobility impairments. Hand gestures and voice activation help them dispose of their trash without excessive force.</a:t>
            </a:r>
          </a:p>
        </p:txBody>
      </p:sp>
      <p:sp>
        <p:nvSpPr>
          <p:cNvPr name="Freeform 8" id="8"/>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0542559" y="-4150923"/>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959443"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Freeform 7" id="7"/>
          <p:cNvSpPr/>
          <p:nvPr/>
        </p:nvSpPr>
        <p:spPr>
          <a:xfrm flipH="false" flipV="false" rot="0">
            <a:off x="1028700" y="3599214"/>
            <a:ext cx="13038461" cy="5093149"/>
          </a:xfrm>
          <a:custGeom>
            <a:avLst/>
            <a:gdLst/>
            <a:ahLst/>
            <a:cxnLst/>
            <a:rect r="r" b="b" t="t" l="l"/>
            <a:pathLst>
              <a:path h="5093149" w="13038461">
                <a:moveTo>
                  <a:pt x="0" y="0"/>
                </a:moveTo>
                <a:lnTo>
                  <a:pt x="13038461" y="0"/>
                </a:lnTo>
                <a:lnTo>
                  <a:pt x="13038461" y="5093148"/>
                </a:lnTo>
                <a:lnTo>
                  <a:pt x="0" y="5093148"/>
                </a:lnTo>
                <a:lnTo>
                  <a:pt x="0" y="0"/>
                </a:lnTo>
                <a:close/>
              </a:path>
            </a:pathLst>
          </a:custGeom>
          <a:blipFill>
            <a:blip r:embed="rId3"/>
            <a:stretch>
              <a:fillRect l="0" t="0" r="0" b="0"/>
            </a:stretch>
          </a:blipFill>
        </p:spPr>
      </p:sp>
      <p:sp>
        <p:nvSpPr>
          <p:cNvPr name="TextBox 8" id="8"/>
          <p:cNvSpPr txBox="true"/>
          <p:nvPr/>
        </p:nvSpPr>
        <p:spPr>
          <a:xfrm rot="0">
            <a:off x="1028700" y="2065689"/>
            <a:ext cx="5212903"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TEST CASE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2009993" y="306851"/>
            <a:ext cx="3151914" cy="2729572"/>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4" id="4"/>
          <p:cNvGrpSpPr/>
          <p:nvPr/>
        </p:nvGrpSpPr>
        <p:grpSpPr>
          <a:xfrm rot="0">
            <a:off x="13585950" y="-517425"/>
            <a:ext cx="6210236" cy="537809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7" id="7"/>
          <p:cNvSpPr txBox="true"/>
          <p:nvPr/>
        </p:nvSpPr>
        <p:spPr>
          <a:xfrm rot="0">
            <a:off x="1028700" y="2112499"/>
            <a:ext cx="8115300"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SUMMARY OF FINDINGS</a:t>
            </a:r>
          </a:p>
        </p:txBody>
      </p:sp>
      <p:sp>
        <p:nvSpPr>
          <p:cNvPr name="TextBox 8" id="8"/>
          <p:cNvSpPr txBox="true"/>
          <p:nvPr/>
        </p:nvSpPr>
        <p:spPr>
          <a:xfrm rot="0">
            <a:off x="1028700" y="3880412"/>
            <a:ext cx="4993528" cy="419100"/>
          </a:xfrm>
          <a:prstGeom prst="rect">
            <a:avLst/>
          </a:prstGeom>
        </p:spPr>
        <p:txBody>
          <a:bodyPr anchor="t" rtlCol="false" tIns="0" lIns="0" bIns="0" rIns="0">
            <a:spAutoFit/>
          </a:bodyPr>
          <a:lstStyle/>
          <a:p>
            <a:pPr algn="l">
              <a:lnSpc>
                <a:spcPts val="3359"/>
              </a:lnSpc>
              <a:spcBef>
                <a:spcPct val="0"/>
              </a:spcBef>
            </a:pPr>
            <a:r>
              <a:rPr lang="en-US" b="true" sz="2799" spc="-27">
                <a:solidFill>
                  <a:srgbClr val="000000"/>
                </a:solidFill>
                <a:latin typeface="Fira Sans Bold"/>
                <a:ea typeface="Fira Sans Bold"/>
                <a:cs typeface="Fira Sans Bold"/>
                <a:sym typeface="Fira Sans Bold"/>
              </a:rPr>
              <a:t>Model Training and Evaluation</a:t>
            </a:r>
          </a:p>
        </p:txBody>
      </p:sp>
      <p:sp>
        <p:nvSpPr>
          <p:cNvPr name="TextBox 9" id="9"/>
          <p:cNvSpPr txBox="true"/>
          <p:nvPr/>
        </p:nvSpPr>
        <p:spPr>
          <a:xfrm rot="0">
            <a:off x="1028700" y="4728696"/>
            <a:ext cx="9390452" cy="3352800"/>
          </a:xfrm>
          <a:prstGeom prst="rect">
            <a:avLst/>
          </a:prstGeom>
        </p:spPr>
        <p:txBody>
          <a:bodyPr anchor="t" rtlCol="false" tIns="0" lIns="0" bIns="0" rIns="0">
            <a:spAutoFit/>
          </a:bodyPr>
          <a:lstStyle/>
          <a:p>
            <a:pPr algn="l" marL="604519" indent="-302260" lvl="1">
              <a:lnSpc>
                <a:spcPts val="3359"/>
              </a:lnSpc>
              <a:buFont typeface="Arial"/>
              <a:buChar char="•"/>
            </a:pPr>
            <a:r>
              <a:rPr lang="en-US" sz="2799" spc="-27">
                <a:solidFill>
                  <a:srgbClr val="000000"/>
                </a:solidFill>
                <a:latin typeface="Fira Sans"/>
                <a:ea typeface="Fira Sans"/>
                <a:cs typeface="Fira Sans"/>
                <a:sym typeface="Fira Sans"/>
              </a:rPr>
              <a:t>The YOLOv8 model was trained on a custom-augmented dataset of 1,699 images, achieving a mean average precision (mAP) of 95%, with 94% recall and accuracy.</a:t>
            </a:r>
          </a:p>
          <a:p>
            <a:pPr algn="l">
              <a:lnSpc>
                <a:spcPts val="3359"/>
              </a:lnSpc>
            </a:pPr>
          </a:p>
          <a:p>
            <a:pPr algn="l" marL="604519" indent="-302260" lvl="1">
              <a:lnSpc>
                <a:spcPts val="3359"/>
              </a:lnSpc>
              <a:buFont typeface="Arial"/>
              <a:buChar char="•"/>
            </a:pPr>
            <a:r>
              <a:rPr lang="en-US" sz="2799" spc="-27">
                <a:solidFill>
                  <a:srgbClr val="000000"/>
                </a:solidFill>
                <a:latin typeface="Fira Sans"/>
                <a:ea typeface="Fira Sans"/>
                <a:cs typeface="Fira Sans"/>
                <a:sym typeface="Fira Sans"/>
              </a:rPr>
              <a:t>The model reliably detected "thumbs up" and "thumbs down" gestures in varied lighting conditions and perspectives.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2009993" y="306851"/>
            <a:ext cx="3151914" cy="2729572"/>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4" id="4"/>
          <p:cNvGrpSpPr/>
          <p:nvPr/>
        </p:nvGrpSpPr>
        <p:grpSpPr>
          <a:xfrm rot="0">
            <a:off x="13585950" y="-517425"/>
            <a:ext cx="6210236" cy="537809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7" id="7"/>
          <p:cNvSpPr txBox="true"/>
          <p:nvPr/>
        </p:nvSpPr>
        <p:spPr>
          <a:xfrm rot="0">
            <a:off x="1028700" y="2112499"/>
            <a:ext cx="8115300"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SUMMARY OF FINDINGS</a:t>
            </a:r>
          </a:p>
        </p:txBody>
      </p:sp>
      <p:sp>
        <p:nvSpPr>
          <p:cNvPr name="TextBox 8" id="8"/>
          <p:cNvSpPr txBox="true"/>
          <p:nvPr/>
        </p:nvSpPr>
        <p:spPr>
          <a:xfrm rot="0">
            <a:off x="1028700" y="3636499"/>
            <a:ext cx="7648275" cy="419100"/>
          </a:xfrm>
          <a:prstGeom prst="rect">
            <a:avLst/>
          </a:prstGeom>
        </p:spPr>
        <p:txBody>
          <a:bodyPr anchor="t" rtlCol="false" tIns="0" lIns="0" bIns="0" rIns="0">
            <a:spAutoFit/>
          </a:bodyPr>
          <a:lstStyle/>
          <a:p>
            <a:pPr algn="l">
              <a:lnSpc>
                <a:spcPts val="3359"/>
              </a:lnSpc>
              <a:spcBef>
                <a:spcPct val="0"/>
              </a:spcBef>
            </a:pPr>
            <a:r>
              <a:rPr lang="en-US" b="true" sz="2799" spc="-27">
                <a:solidFill>
                  <a:srgbClr val="000000"/>
                </a:solidFill>
                <a:latin typeface="Fira Sans Bold"/>
                <a:ea typeface="Fira Sans Bold"/>
                <a:cs typeface="Fira Sans Bold"/>
                <a:sym typeface="Fira Sans Bold"/>
              </a:rPr>
              <a:t>Prototype Development and Model Integration</a:t>
            </a:r>
          </a:p>
        </p:txBody>
      </p:sp>
      <p:sp>
        <p:nvSpPr>
          <p:cNvPr name="TextBox 9" id="9"/>
          <p:cNvSpPr txBox="true"/>
          <p:nvPr/>
        </p:nvSpPr>
        <p:spPr>
          <a:xfrm rot="0">
            <a:off x="1028700" y="4484783"/>
            <a:ext cx="13787375" cy="5029200"/>
          </a:xfrm>
          <a:prstGeom prst="rect">
            <a:avLst/>
          </a:prstGeom>
        </p:spPr>
        <p:txBody>
          <a:bodyPr anchor="t" rtlCol="false" tIns="0" lIns="0" bIns="0" rIns="0">
            <a:spAutoFit/>
          </a:bodyPr>
          <a:lstStyle/>
          <a:p>
            <a:pPr algn="l" marL="604519" indent="-302260" lvl="1">
              <a:lnSpc>
                <a:spcPts val="3359"/>
              </a:lnSpc>
              <a:buFont typeface="Arial"/>
              <a:buChar char="•"/>
            </a:pPr>
            <a:r>
              <a:rPr lang="en-US" sz="2799" spc="-27">
                <a:solidFill>
                  <a:srgbClr val="000000"/>
                </a:solidFill>
                <a:latin typeface="Fira Sans"/>
                <a:ea typeface="Fira Sans"/>
                <a:cs typeface="Fira Sans"/>
                <a:sym typeface="Fira Sans"/>
              </a:rPr>
              <a:t>I</a:t>
            </a:r>
            <a:r>
              <a:rPr lang="en-US" sz="2799" spc="-27">
                <a:solidFill>
                  <a:srgbClr val="000000"/>
                </a:solidFill>
                <a:latin typeface="Fira Sans"/>
                <a:ea typeface="Fira Sans"/>
                <a:cs typeface="Fira Sans"/>
                <a:sym typeface="Fira Sans"/>
              </a:rPr>
              <a:t>ntegrating the YOLOv8 model with Dolly's hardware (Raspberry Pi 4, USB webcam, MG995 servo motors, and HC-SR04 ultrasonic sensor) enabled seamless </a:t>
            </a:r>
            <a:r>
              <a:rPr lang="en-US" b="true" sz="2799" spc="-27">
                <a:solidFill>
                  <a:srgbClr val="000000"/>
                </a:solidFill>
                <a:latin typeface="Fira Sans Bold"/>
                <a:ea typeface="Fira Sans Bold"/>
                <a:cs typeface="Fira Sans Bold"/>
                <a:sym typeface="Fira Sans Bold"/>
              </a:rPr>
              <a:t>gesture-based navigation and interaction.</a:t>
            </a:r>
          </a:p>
          <a:p>
            <a:pPr algn="l">
              <a:lnSpc>
                <a:spcPts val="3359"/>
              </a:lnSpc>
              <a:spcBef>
                <a:spcPct val="0"/>
              </a:spcBef>
            </a:pPr>
          </a:p>
          <a:p>
            <a:pPr algn="l" marL="604519" indent="-302260" lvl="1">
              <a:lnSpc>
                <a:spcPts val="3359"/>
              </a:lnSpc>
              <a:buFont typeface="Arial"/>
              <a:buChar char="•"/>
            </a:pPr>
            <a:r>
              <a:rPr lang="en-US" sz="2799" spc="-27">
                <a:solidFill>
                  <a:srgbClr val="000000"/>
                </a:solidFill>
                <a:latin typeface="Fira Sans"/>
                <a:ea typeface="Fira Sans"/>
                <a:cs typeface="Fira Sans"/>
                <a:sym typeface="Fira Sans"/>
              </a:rPr>
              <a:t>Key functionalities included: </a:t>
            </a:r>
          </a:p>
          <a:p>
            <a:pPr algn="l">
              <a:lnSpc>
                <a:spcPts val="3359"/>
              </a:lnSpc>
            </a:pPr>
          </a:p>
          <a:p>
            <a:pPr algn="l">
              <a:lnSpc>
                <a:spcPts val="3359"/>
              </a:lnSpc>
            </a:pPr>
          </a:p>
          <a:p>
            <a:pPr algn="l">
              <a:lnSpc>
                <a:spcPts val="3359"/>
              </a:lnSpc>
            </a:pPr>
          </a:p>
          <a:p>
            <a:pPr algn="l">
              <a:lnSpc>
                <a:spcPts val="3359"/>
              </a:lnSpc>
            </a:pPr>
          </a:p>
          <a:p>
            <a:pPr algn="l" marL="604519" indent="-302260" lvl="1">
              <a:lnSpc>
                <a:spcPts val="3359"/>
              </a:lnSpc>
              <a:buFont typeface="Arial"/>
              <a:buChar char="•"/>
            </a:pPr>
            <a:r>
              <a:rPr lang="en-US" b="true" sz="2799" spc="-27">
                <a:solidFill>
                  <a:srgbClr val="000000"/>
                </a:solidFill>
                <a:latin typeface="Fira Sans Semi-Bold"/>
                <a:ea typeface="Fira Sans Semi-Bold"/>
                <a:cs typeface="Fira Sans Semi-Bold"/>
                <a:sym typeface="Fira Sans Semi-Bold"/>
              </a:rPr>
              <a:t>Reliable serial communication</a:t>
            </a:r>
            <a:r>
              <a:rPr lang="en-US" sz="2799" spc="-27">
                <a:solidFill>
                  <a:srgbClr val="000000"/>
                </a:solidFill>
                <a:latin typeface="Fira Sans"/>
                <a:ea typeface="Fira Sans"/>
                <a:cs typeface="Fira Sans"/>
                <a:sym typeface="Fira Sans"/>
              </a:rPr>
              <a:t> between the Raspberry Pi and Arduino ensured precise motion control and stable operation.</a:t>
            </a:r>
          </a:p>
          <a:p>
            <a:pPr algn="l">
              <a:lnSpc>
                <a:spcPts val="3359"/>
              </a:lnSpc>
            </a:pPr>
          </a:p>
        </p:txBody>
      </p:sp>
      <p:sp>
        <p:nvSpPr>
          <p:cNvPr name="TextBox 10" id="10"/>
          <p:cNvSpPr txBox="true"/>
          <p:nvPr/>
        </p:nvSpPr>
        <p:spPr>
          <a:xfrm rot="0">
            <a:off x="1463945" y="6681060"/>
            <a:ext cx="14467539" cy="1257300"/>
          </a:xfrm>
          <a:prstGeom prst="rect">
            <a:avLst/>
          </a:prstGeom>
        </p:spPr>
        <p:txBody>
          <a:bodyPr anchor="t" rtlCol="false" tIns="0" lIns="0" bIns="0" rIns="0">
            <a:spAutoFit/>
          </a:bodyPr>
          <a:lstStyle/>
          <a:p>
            <a:pPr algn="l" marL="604519" indent="-302260" lvl="1">
              <a:lnSpc>
                <a:spcPts val="3359"/>
              </a:lnSpc>
              <a:buFont typeface="Arial"/>
              <a:buChar char="•"/>
            </a:pPr>
            <a:r>
              <a:rPr lang="en-US" sz="2799" spc="-27">
                <a:solidFill>
                  <a:srgbClr val="000000"/>
                </a:solidFill>
                <a:latin typeface="Fira Sans"/>
                <a:ea typeface="Fira Sans"/>
                <a:cs typeface="Fira Sans"/>
                <a:sym typeface="Fira Sans"/>
              </a:rPr>
              <a:t>Wake word detection using pvporcupine.</a:t>
            </a:r>
          </a:p>
          <a:p>
            <a:pPr algn="l" marL="604519" indent="-302260" lvl="1">
              <a:lnSpc>
                <a:spcPts val="3359"/>
              </a:lnSpc>
              <a:buFont typeface="Arial"/>
              <a:buChar char="•"/>
            </a:pPr>
            <a:r>
              <a:rPr lang="en-US" sz="2799" spc="-27">
                <a:solidFill>
                  <a:srgbClr val="000000"/>
                </a:solidFill>
                <a:latin typeface="Fira Sans"/>
                <a:ea typeface="Fira Sans"/>
                <a:cs typeface="Fira Sans"/>
                <a:sym typeface="Fira Sans"/>
              </a:rPr>
              <a:t>Gesture recognition for "thumbs up" to navigate.</a:t>
            </a:r>
          </a:p>
          <a:p>
            <a:pPr algn="l" marL="604519" indent="-302260" lvl="1">
              <a:lnSpc>
                <a:spcPts val="3359"/>
              </a:lnSpc>
              <a:buFont typeface="Arial"/>
              <a:buChar char="•"/>
            </a:pPr>
            <a:r>
              <a:rPr lang="en-US" sz="2799" spc="-27">
                <a:solidFill>
                  <a:srgbClr val="000000"/>
                </a:solidFill>
                <a:latin typeface="Fira Sans"/>
                <a:ea typeface="Fira Sans"/>
                <a:cs typeface="Fira Sans"/>
                <a:sym typeface="Fira Sans"/>
              </a:rPr>
              <a:t>Obstacle detection via the ultrasonic sensor to prevent unintended forward movement.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2009993" y="306851"/>
            <a:ext cx="3151914" cy="2729572"/>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4" id="4"/>
          <p:cNvGrpSpPr/>
          <p:nvPr/>
        </p:nvGrpSpPr>
        <p:grpSpPr>
          <a:xfrm rot="0">
            <a:off x="13585950" y="-517425"/>
            <a:ext cx="6210236" cy="537809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7" id="7"/>
          <p:cNvSpPr txBox="true"/>
          <p:nvPr/>
        </p:nvSpPr>
        <p:spPr>
          <a:xfrm rot="0">
            <a:off x="1028700" y="2112499"/>
            <a:ext cx="8115300"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SUMMARY OF FINDINGS</a:t>
            </a:r>
          </a:p>
        </p:txBody>
      </p:sp>
      <p:sp>
        <p:nvSpPr>
          <p:cNvPr name="TextBox 8" id="8"/>
          <p:cNvSpPr txBox="true"/>
          <p:nvPr/>
        </p:nvSpPr>
        <p:spPr>
          <a:xfrm rot="0">
            <a:off x="1028700" y="3880412"/>
            <a:ext cx="4993528" cy="419100"/>
          </a:xfrm>
          <a:prstGeom prst="rect">
            <a:avLst/>
          </a:prstGeom>
        </p:spPr>
        <p:txBody>
          <a:bodyPr anchor="t" rtlCol="false" tIns="0" lIns="0" bIns="0" rIns="0">
            <a:spAutoFit/>
          </a:bodyPr>
          <a:lstStyle/>
          <a:p>
            <a:pPr algn="l">
              <a:lnSpc>
                <a:spcPts val="3359"/>
              </a:lnSpc>
              <a:spcBef>
                <a:spcPct val="0"/>
              </a:spcBef>
            </a:pPr>
            <a:r>
              <a:rPr lang="en-US" b="true" sz="2799" spc="-27">
                <a:solidFill>
                  <a:srgbClr val="000000"/>
                </a:solidFill>
                <a:latin typeface="Fira Sans Bold"/>
                <a:ea typeface="Fira Sans Bold"/>
                <a:cs typeface="Fira Sans Bold"/>
                <a:sym typeface="Fira Sans Bold"/>
              </a:rPr>
              <a:t>System Testing</a:t>
            </a:r>
          </a:p>
        </p:txBody>
      </p:sp>
      <p:sp>
        <p:nvSpPr>
          <p:cNvPr name="TextBox 9" id="9"/>
          <p:cNvSpPr txBox="true"/>
          <p:nvPr/>
        </p:nvSpPr>
        <p:spPr>
          <a:xfrm rot="0">
            <a:off x="1028700" y="4728696"/>
            <a:ext cx="10738565" cy="4610100"/>
          </a:xfrm>
          <a:prstGeom prst="rect">
            <a:avLst/>
          </a:prstGeom>
        </p:spPr>
        <p:txBody>
          <a:bodyPr anchor="t" rtlCol="false" tIns="0" lIns="0" bIns="0" rIns="0">
            <a:spAutoFit/>
          </a:bodyPr>
          <a:lstStyle/>
          <a:p>
            <a:pPr algn="l" marL="604519" indent="-302260" lvl="1">
              <a:lnSpc>
                <a:spcPts val="3359"/>
              </a:lnSpc>
              <a:spcBef>
                <a:spcPct val="0"/>
              </a:spcBef>
              <a:buFont typeface="Arial"/>
              <a:buChar char="•"/>
            </a:pPr>
            <a:r>
              <a:rPr lang="en-US" sz="2799" spc="-27">
                <a:solidFill>
                  <a:srgbClr val="000000"/>
                </a:solidFill>
                <a:latin typeface="Fira Sans"/>
                <a:ea typeface="Fira Sans"/>
                <a:cs typeface="Fira Sans"/>
                <a:sym typeface="Fira Sans"/>
              </a:rPr>
              <a:t>Wak</a:t>
            </a:r>
            <a:r>
              <a:rPr lang="en-US" sz="2799" spc="-27">
                <a:solidFill>
                  <a:srgbClr val="000000"/>
                </a:solidFill>
                <a:latin typeface="Fira Sans"/>
                <a:ea typeface="Fira Sans"/>
                <a:cs typeface="Fira Sans"/>
                <a:sym typeface="Fira Sans"/>
              </a:rPr>
              <a:t>e word recognition achieved 93% accuracy, robustly identifying "Hey Dolly" amidst diverse audio conditions.</a:t>
            </a:r>
          </a:p>
          <a:p>
            <a:pPr algn="l" marL="604519" indent="-302260" lvl="1">
              <a:lnSpc>
                <a:spcPts val="3359"/>
              </a:lnSpc>
              <a:spcBef>
                <a:spcPct val="0"/>
              </a:spcBef>
              <a:buFont typeface="Arial"/>
              <a:buChar char="•"/>
            </a:pPr>
            <a:r>
              <a:rPr lang="en-US" sz="2799" spc="-27">
                <a:solidFill>
                  <a:srgbClr val="000000"/>
                </a:solidFill>
                <a:latin typeface="Fira Sans"/>
                <a:ea typeface="Fira Sans"/>
                <a:cs typeface="Fira Sans"/>
                <a:sym typeface="Fira Sans"/>
              </a:rPr>
              <a:t>The YOLOv8 model demonstrated 93% mAP50 for "thumbs up" gestures, maintaining accuracy across dynamic perspectives and lighting.</a:t>
            </a:r>
          </a:p>
          <a:p>
            <a:pPr algn="l" marL="604519" indent="-302260" lvl="1">
              <a:lnSpc>
                <a:spcPts val="3359"/>
              </a:lnSpc>
              <a:spcBef>
                <a:spcPct val="0"/>
              </a:spcBef>
              <a:buFont typeface="Arial"/>
              <a:buChar char="•"/>
            </a:pPr>
            <a:r>
              <a:rPr lang="en-US" sz="2799" spc="-27">
                <a:solidFill>
                  <a:srgbClr val="000000"/>
                </a:solidFill>
                <a:latin typeface="Fira Sans"/>
                <a:ea typeface="Fira Sans"/>
                <a:cs typeface="Fira Sans"/>
                <a:sym typeface="Fira Sans"/>
              </a:rPr>
              <a:t>The ultrasonic sensor effectively stopped movement when objects were detected within 50 cm, ensuring safe interactions.</a:t>
            </a:r>
          </a:p>
          <a:p>
            <a:pPr algn="l" marL="604519" indent="-302260" lvl="1">
              <a:lnSpc>
                <a:spcPts val="3359"/>
              </a:lnSpc>
              <a:spcBef>
                <a:spcPct val="0"/>
              </a:spcBef>
              <a:buFont typeface="Arial"/>
              <a:buChar char="•"/>
            </a:pPr>
            <a:r>
              <a:rPr lang="en-US" sz="2799" spc="-27">
                <a:solidFill>
                  <a:srgbClr val="000000"/>
                </a:solidFill>
                <a:latin typeface="Fira Sans"/>
                <a:ea typeface="Fira Sans"/>
                <a:cs typeface="Fira Sans"/>
                <a:sym typeface="Fira Sans"/>
              </a:rPr>
              <a:t>The system successfully fulfilled its seven expected outcomes, proving the prototype’s functionality, reliability, and potential for future innovation.</a:t>
            </a:r>
          </a:p>
          <a:p>
            <a:pPr algn="l">
              <a:lnSpc>
                <a:spcPts val="335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0542559" y="-4150923"/>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959443"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7" id="7"/>
          <p:cNvSpPr txBox="true"/>
          <p:nvPr/>
        </p:nvSpPr>
        <p:spPr>
          <a:xfrm rot="0">
            <a:off x="1028700" y="2315487"/>
            <a:ext cx="5212903"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CONCLUSIONS</a:t>
            </a:r>
          </a:p>
        </p:txBody>
      </p:sp>
      <p:sp>
        <p:nvSpPr>
          <p:cNvPr name="TextBox 8" id="8"/>
          <p:cNvSpPr txBox="true"/>
          <p:nvPr/>
        </p:nvSpPr>
        <p:spPr>
          <a:xfrm rot="0">
            <a:off x="1028700" y="3766407"/>
            <a:ext cx="13609024" cy="4191000"/>
          </a:xfrm>
          <a:prstGeom prst="rect">
            <a:avLst/>
          </a:prstGeom>
        </p:spPr>
        <p:txBody>
          <a:bodyPr anchor="t" rtlCol="false" tIns="0" lIns="0" bIns="0" rIns="0">
            <a:spAutoFit/>
          </a:bodyPr>
          <a:lstStyle/>
          <a:p>
            <a:pPr algn="l">
              <a:lnSpc>
                <a:spcPts val="3359"/>
              </a:lnSpc>
              <a:spcBef>
                <a:spcPct val="0"/>
              </a:spcBef>
            </a:pPr>
            <a:r>
              <a:rPr lang="en-US" sz="2799" spc="-27">
                <a:solidFill>
                  <a:srgbClr val="000000"/>
                </a:solidFill>
                <a:latin typeface="Fira Sans"/>
                <a:ea typeface="Fira Sans"/>
                <a:cs typeface="Fira Sans"/>
                <a:sym typeface="Fira Sans"/>
              </a:rPr>
              <a:t>The smart trashcan prototype successfully met its objectives, with the YOLOv8 model achieving 95% mAP and 94% accuracy for real-time gesture recognition under varied conditions. Despite hardware limitations, it maintained an inference time of 600–800 ms per frame.</a:t>
            </a:r>
          </a:p>
          <a:p>
            <a:pPr algn="l">
              <a:lnSpc>
                <a:spcPts val="3359"/>
              </a:lnSpc>
              <a:spcBef>
                <a:spcPct val="0"/>
              </a:spcBef>
            </a:pPr>
          </a:p>
          <a:p>
            <a:pPr algn="l">
              <a:lnSpc>
                <a:spcPts val="3359"/>
              </a:lnSpc>
              <a:spcBef>
                <a:spcPct val="0"/>
              </a:spcBef>
            </a:pPr>
            <a:r>
              <a:rPr lang="en-US" sz="2799" spc="-27">
                <a:solidFill>
                  <a:srgbClr val="000000"/>
                </a:solidFill>
                <a:latin typeface="Fira Sans"/>
                <a:ea typeface="Fira Sans"/>
                <a:cs typeface="Fira Sans"/>
                <a:sym typeface="Fira Sans"/>
              </a:rPr>
              <a:t>The integration of hardware (Raspberry Pi, USB camera, servo motors, ultrasonic sensor) and software (gesture and wake word detection) enabled reliable navigation, safe interactions, and intelligent responses. System testing confirmed its accuracy (93% mAP50 for gestures), safety, and adaptability, proving the prototype’s effectiveness and potential for future development.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0542559" y="-4150923"/>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959443"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7" id="7"/>
          <p:cNvSpPr txBox="true"/>
          <p:nvPr/>
        </p:nvSpPr>
        <p:spPr>
          <a:xfrm rot="0">
            <a:off x="1028700" y="2065689"/>
            <a:ext cx="7038041"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RECOMMENDATIONS</a:t>
            </a:r>
          </a:p>
        </p:txBody>
      </p:sp>
      <p:sp>
        <p:nvSpPr>
          <p:cNvPr name="TextBox 8" id="8"/>
          <p:cNvSpPr txBox="true"/>
          <p:nvPr/>
        </p:nvSpPr>
        <p:spPr>
          <a:xfrm rot="0">
            <a:off x="1028700" y="3932329"/>
            <a:ext cx="12094989" cy="2933700"/>
          </a:xfrm>
          <a:prstGeom prst="rect">
            <a:avLst/>
          </a:prstGeom>
        </p:spPr>
        <p:txBody>
          <a:bodyPr anchor="t" rtlCol="false" tIns="0" lIns="0" bIns="0" rIns="0">
            <a:spAutoFit/>
          </a:bodyPr>
          <a:lstStyle/>
          <a:p>
            <a:pPr algn="l">
              <a:lnSpc>
                <a:spcPts val="3359"/>
              </a:lnSpc>
              <a:spcBef>
                <a:spcPct val="0"/>
              </a:spcBef>
            </a:pPr>
            <a:r>
              <a:rPr lang="en-US" sz="2799" spc="-27">
                <a:solidFill>
                  <a:srgbClr val="000000"/>
                </a:solidFill>
                <a:latin typeface="Fira Sans"/>
                <a:ea typeface="Fira Sans"/>
                <a:cs typeface="Fira Sans"/>
                <a:sym typeface="Fira Sans"/>
              </a:rPr>
              <a:t>Future improvements for Dolly should focus on </a:t>
            </a:r>
            <a:r>
              <a:rPr lang="en-US" b="true" sz="2799" spc="-27">
                <a:solidFill>
                  <a:srgbClr val="000000"/>
                </a:solidFill>
                <a:latin typeface="Fira Sans Bold"/>
                <a:ea typeface="Fira Sans Bold"/>
                <a:cs typeface="Fira Sans Bold"/>
                <a:sym typeface="Fira Sans Bold"/>
              </a:rPr>
              <a:t>optimizing wake word detection</a:t>
            </a:r>
            <a:r>
              <a:rPr lang="en-US" sz="2799" spc="-27">
                <a:solidFill>
                  <a:srgbClr val="000000"/>
                </a:solidFill>
                <a:latin typeface="Fira Sans"/>
                <a:ea typeface="Fira Sans"/>
                <a:cs typeface="Fira Sans"/>
                <a:sym typeface="Fira Sans"/>
              </a:rPr>
              <a:t> for noisy environments, </a:t>
            </a:r>
            <a:r>
              <a:rPr lang="en-US" b="true" sz="2799" spc="-27">
                <a:solidFill>
                  <a:srgbClr val="000000"/>
                </a:solidFill>
                <a:latin typeface="Fira Sans Bold"/>
                <a:ea typeface="Fira Sans Bold"/>
                <a:cs typeface="Fira Sans Bold"/>
                <a:sym typeface="Fira Sans Bold"/>
              </a:rPr>
              <a:t>enhancing model accuracy and efficiency</a:t>
            </a:r>
            <a:r>
              <a:rPr lang="en-US" sz="2799" spc="-27">
                <a:solidFill>
                  <a:srgbClr val="000000"/>
                </a:solidFill>
                <a:latin typeface="Fira Sans"/>
                <a:ea typeface="Fira Sans"/>
                <a:cs typeface="Fira Sans"/>
                <a:sym typeface="Fira Sans"/>
              </a:rPr>
              <a:t> through hyperparameter tuning or lightweight alternatives, </a:t>
            </a:r>
            <a:r>
              <a:rPr lang="en-US" b="true" sz="2799" spc="-27">
                <a:solidFill>
                  <a:srgbClr val="000000"/>
                </a:solidFill>
                <a:latin typeface="Fira Sans Bold"/>
                <a:ea typeface="Fira Sans Bold"/>
                <a:cs typeface="Fira Sans Bold"/>
                <a:sym typeface="Fira Sans Bold"/>
              </a:rPr>
              <a:t>upgrading hardware</a:t>
            </a:r>
            <a:r>
              <a:rPr lang="en-US" sz="2799" spc="-27">
                <a:solidFill>
                  <a:srgbClr val="000000"/>
                </a:solidFill>
                <a:latin typeface="Fira Sans"/>
                <a:ea typeface="Fira Sans"/>
                <a:cs typeface="Fira Sans"/>
                <a:sym typeface="Fira Sans"/>
              </a:rPr>
              <a:t> for faster inference, </a:t>
            </a:r>
            <a:r>
              <a:rPr lang="en-US" b="true" sz="2799" spc="-27">
                <a:solidFill>
                  <a:srgbClr val="000000"/>
                </a:solidFill>
                <a:latin typeface="Fira Sans Bold"/>
                <a:ea typeface="Fira Sans Bold"/>
                <a:cs typeface="Fira Sans Bold"/>
                <a:sym typeface="Fira Sans Bold"/>
              </a:rPr>
              <a:t>improving obstacle detection</a:t>
            </a:r>
            <a:r>
              <a:rPr lang="en-US" sz="2799" spc="-27">
                <a:solidFill>
                  <a:srgbClr val="000000"/>
                </a:solidFill>
                <a:latin typeface="Fira Sans"/>
                <a:ea typeface="Fira Sans"/>
                <a:cs typeface="Fira Sans"/>
                <a:sym typeface="Fira Sans"/>
              </a:rPr>
              <a:t> with additional sensors, </a:t>
            </a:r>
            <a:r>
              <a:rPr lang="en-US" b="true" sz="2799" spc="-27">
                <a:solidFill>
                  <a:srgbClr val="000000"/>
                </a:solidFill>
                <a:latin typeface="Fira Sans Bold"/>
                <a:ea typeface="Fira Sans Bold"/>
                <a:cs typeface="Fira Sans Bold"/>
                <a:sym typeface="Fira Sans Bold"/>
              </a:rPr>
              <a:t>expanding capabilities for advanced tasks</a:t>
            </a:r>
            <a:r>
              <a:rPr lang="en-US" sz="2799" spc="-27">
                <a:solidFill>
                  <a:srgbClr val="000000"/>
                </a:solidFill>
                <a:latin typeface="Fira Sans"/>
                <a:ea typeface="Fira Sans"/>
                <a:cs typeface="Fira Sans"/>
                <a:sym typeface="Fira Sans"/>
              </a:rPr>
              <a:t> like waste sorting, </a:t>
            </a:r>
            <a:r>
              <a:rPr lang="en-US" b="true" sz="2799" spc="-27">
                <a:solidFill>
                  <a:srgbClr val="000000"/>
                </a:solidFill>
                <a:latin typeface="Fira Sans Bold"/>
                <a:ea typeface="Fira Sans Bold"/>
                <a:cs typeface="Fira Sans Bold"/>
                <a:sym typeface="Fira Sans Bold"/>
              </a:rPr>
              <a:t>increasing energy efficiency</a:t>
            </a:r>
            <a:r>
              <a:rPr lang="en-US" sz="2799" spc="-27">
                <a:solidFill>
                  <a:srgbClr val="000000"/>
                </a:solidFill>
                <a:latin typeface="Fira Sans"/>
                <a:ea typeface="Fira Sans"/>
                <a:cs typeface="Fira Sans"/>
                <a:sym typeface="Fira Sans"/>
              </a:rPr>
              <a:t>, and </a:t>
            </a:r>
            <a:r>
              <a:rPr lang="en-US" b="true" sz="2799" spc="-27">
                <a:solidFill>
                  <a:srgbClr val="000000"/>
                </a:solidFill>
                <a:latin typeface="Fira Sans Bold"/>
                <a:ea typeface="Fira Sans Bold"/>
                <a:cs typeface="Fira Sans Bold"/>
                <a:sym typeface="Fira Sans Bold"/>
              </a:rPr>
              <a:t>adding return funtion to its starting position for continuous operation</a:t>
            </a:r>
            <a:r>
              <a:rPr lang="en-US" sz="2799" spc="-27">
                <a:solidFill>
                  <a:srgbClr val="000000"/>
                </a:solidFill>
                <a:latin typeface="Fira Sans"/>
                <a:ea typeface="Fira Sans"/>
                <a:cs typeface="Fira Sans"/>
                <a:sym typeface="Fira Sans"/>
              </a:rPr>
              <a: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92539" y="9258300"/>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6" id="6"/>
          <p:cNvSpPr/>
          <p:nvPr/>
        </p:nvSpPr>
        <p:spPr>
          <a:xfrm flipH="false" flipV="false" rot="0">
            <a:off x="1126470" y="341308"/>
            <a:ext cx="1085488" cy="1087584"/>
          </a:xfrm>
          <a:custGeom>
            <a:avLst/>
            <a:gdLst/>
            <a:ahLst/>
            <a:cxnLst/>
            <a:rect r="r" b="b" t="t" l="l"/>
            <a:pathLst>
              <a:path h="1087584" w="1085488">
                <a:moveTo>
                  <a:pt x="0" y="0"/>
                </a:moveTo>
                <a:lnTo>
                  <a:pt x="1085488" y="0"/>
                </a:lnTo>
                <a:lnTo>
                  <a:pt x="1085488" y="1087585"/>
                </a:lnTo>
                <a:lnTo>
                  <a:pt x="0" y="1087585"/>
                </a:lnTo>
                <a:lnTo>
                  <a:pt x="0" y="0"/>
                </a:lnTo>
                <a:close/>
              </a:path>
            </a:pathLst>
          </a:custGeom>
          <a:blipFill>
            <a:blip r:embed="rId2"/>
            <a:stretch>
              <a:fillRect l="-148114" t="-6332" r="-145928" b="-35854"/>
            </a:stretch>
          </a:blipFill>
        </p:spPr>
      </p:sp>
      <p:sp>
        <p:nvSpPr>
          <p:cNvPr name="Freeform 7" id="7"/>
          <p:cNvSpPr/>
          <p:nvPr/>
        </p:nvSpPr>
        <p:spPr>
          <a:xfrm flipH="false" flipV="false" rot="0">
            <a:off x="2211958" y="435518"/>
            <a:ext cx="3922428" cy="993375"/>
          </a:xfrm>
          <a:custGeom>
            <a:avLst/>
            <a:gdLst/>
            <a:ahLst/>
            <a:cxnLst/>
            <a:rect r="r" b="b" t="t" l="l"/>
            <a:pathLst>
              <a:path h="993375" w="3922428">
                <a:moveTo>
                  <a:pt x="0" y="0"/>
                </a:moveTo>
                <a:lnTo>
                  <a:pt x="3922428" y="0"/>
                </a:lnTo>
                <a:lnTo>
                  <a:pt x="3922428" y="993375"/>
                </a:lnTo>
                <a:lnTo>
                  <a:pt x="0" y="993375"/>
                </a:lnTo>
                <a:lnTo>
                  <a:pt x="0" y="0"/>
                </a:lnTo>
                <a:close/>
              </a:path>
            </a:pathLst>
          </a:custGeom>
          <a:blipFill>
            <a:blip r:embed="rId3"/>
            <a:stretch>
              <a:fillRect l="-13217" t="-17304" r="-13525" b="-16065"/>
            </a:stretch>
          </a:blipFill>
        </p:spPr>
      </p:sp>
      <p:sp>
        <p:nvSpPr>
          <p:cNvPr name="Freeform 8" id="8"/>
          <p:cNvSpPr/>
          <p:nvPr/>
        </p:nvSpPr>
        <p:spPr>
          <a:xfrm flipH="false" flipV="false" rot="0">
            <a:off x="9718927" y="1671638"/>
            <a:ext cx="5442980" cy="7014875"/>
          </a:xfrm>
          <a:custGeom>
            <a:avLst/>
            <a:gdLst/>
            <a:ahLst/>
            <a:cxnLst/>
            <a:rect r="r" b="b" t="t" l="l"/>
            <a:pathLst>
              <a:path h="7014875" w="5442980">
                <a:moveTo>
                  <a:pt x="0" y="0"/>
                </a:moveTo>
                <a:lnTo>
                  <a:pt x="5442980" y="0"/>
                </a:lnTo>
                <a:lnTo>
                  <a:pt x="5442980" y="7014874"/>
                </a:lnTo>
                <a:lnTo>
                  <a:pt x="0" y="7014874"/>
                </a:lnTo>
                <a:lnTo>
                  <a:pt x="0" y="0"/>
                </a:lnTo>
                <a:close/>
              </a:path>
            </a:pathLst>
          </a:custGeom>
          <a:blipFill>
            <a:blip r:embed="rId4"/>
            <a:stretch>
              <a:fillRect l="0" t="0" r="0" b="0"/>
            </a:stretch>
          </a:blipFill>
        </p:spPr>
      </p:sp>
      <p:sp>
        <p:nvSpPr>
          <p:cNvPr name="TextBox 9" id="9"/>
          <p:cNvSpPr txBox="true"/>
          <p:nvPr/>
        </p:nvSpPr>
        <p:spPr>
          <a:xfrm rot="0">
            <a:off x="1028700" y="3346193"/>
            <a:ext cx="8115300" cy="1514475"/>
          </a:xfrm>
          <a:prstGeom prst="rect">
            <a:avLst/>
          </a:prstGeom>
        </p:spPr>
        <p:txBody>
          <a:bodyPr anchor="t" rtlCol="false" tIns="0" lIns="0" bIns="0" rIns="0">
            <a:spAutoFit/>
          </a:bodyPr>
          <a:lstStyle/>
          <a:p>
            <a:pPr algn="l">
              <a:lnSpc>
                <a:spcPts val="11999"/>
              </a:lnSpc>
              <a:spcBef>
                <a:spcPct val="0"/>
              </a:spcBef>
            </a:pPr>
            <a:r>
              <a:rPr lang="en-US" b="true" sz="9999" spc="-99">
                <a:solidFill>
                  <a:srgbClr val="000000"/>
                </a:solidFill>
                <a:latin typeface="Fira Sans Medium"/>
                <a:ea typeface="Fira Sans Medium"/>
                <a:cs typeface="Fira Sans Medium"/>
                <a:sym typeface="Fira Sans Medium"/>
              </a:rPr>
              <a:t>THANK YOU</a:t>
            </a:r>
          </a:p>
        </p:txBody>
      </p:sp>
      <p:sp>
        <p:nvSpPr>
          <p:cNvPr name="TextBox 10" id="10"/>
          <p:cNvSpPr txBox="true"/>
          <p:nvPr/>
        </p:nvSpPr>
        <p:spPr>
          <a:xfrm rot="0">
            <a:off x="1250912" y="6562437"/>
            <a:ext cx="8724523" cy="2124075"/>
          </a:xfrm>
          <a:prstGeom prst="rect">
            <a:avLst/>
          </a:prstGeom>
        </p:spPr>
        <p:txBody>
          <a:bodyPr anchor="t" rtlCol="false" tIns="0" lIns="0" bIns="0" rIns="0">
            <a:spAutoFit/>
          </a:bodyPr>
          <a:lstStyle/>
          <a:p>
            <a:pPr algn="l">
              <a:lnSpc>
                <a:spcPts val="4200"/>
              </a:lnSpc>
            </a:pPr>
            <a:r>
              <a:rPr lang="en-US" sz="3000" b="true">
                <a:solidFill>
                  <a:srgbClr val="000000"/>
                </a:solidFill>
                <a:latin typeface="Fira Sans Bold"/>
                <a:ea typeface="Fira Sans Bold"/>
                <a:cs typeface="Fira Sans Bold"/>
                <a:sym typeface="Fira Sans Bold"/>
              </a:rPr>
              <a:t>BSCS 4-A</a:t>
            </a:r>
          </a:p>
          <a:p>
            <a:pPr algn="l">
              <a:lnSpc>
                <a:spcPts val="4200"/>
              </a:lnSpc>
            </a:pPr>
            <a:r>
              <a:rPr lang="en-US" sz="3000" b="true">
                <a:solidFill>
                  <a:srgbClr val="000000"/>
                </a:solidFill>
                <a:latin typeface="Fira Sans Bold"/>
                <a:ea typeface="Fira Sans Bold"/>
                <a:cs typeface="Fira Sans Bold"/>
                <a:sym typeface="Fira Sans Bold"/>
              </a:rPr>
              <a:t>Arnold Rie J. Sejera</a:t>
            </a:r>
          </a:p>
          <a:p>
            <a:pPr algn="l">
              <a:lnSpc>
                <a:spcPts val="4200"/>
              </a:lnSpc>
            </a:pPr>
            <a:r>
              <a:rPr lang="en-US" sz="3000" b="true">
                <a:solidFill>
                  <a:srgbClr val="000000"/>
                </a:solidFill>
                <a:latin typeface="Fira Sans Bold"/>
                <a:ea typeface="Fira Sans Bold"/>
                <a:cs typeface="Fira Sans Bold"/>
                <a:sym typeface="Fira Sans Bold"/>
              </a:rPr>
              <a:t>John Mark C. Ruam</a:t>
            </a:r>
          </a:p>
          <a:p>
            <a:pPr algn="l">
              <a:lnSpc>
                <a:spcPts val="4200"/>
              </a:lnSpc>
            </a:pPr>
            <a:r>
              <a:rPr lang="en-US" sz="3000" b="true">
                <a:solidFill>
                  <a:srgbClr val="000000"/>
                </a:solidFill>
                <a:latin typeface="Fira Sans Bold"/>
                <a:ea typeface="Fira Sans Bold"/>
                <a:cs typeface="Fira Sans Bold"/>
                <a:sym typeface="Fira Sans Bold"/>
              </a:rPr>
              <a:t>Gerald M. Carique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4651"/>
            </a:solidFill>
            <a:prstDash val="solid"/>
            <a:headEnd type="none" len="sm" w="sm"/>
            <a:tailEnd type="none" len="sm" w="sm"/>
          </a:ln>
        </p:spPr>
      </p:sp>
      <p:sp>
        <p:nvSpPr>
          <p:cNvPr name="TextBox 3" id="3"/>
          <p:cNvSpPr txBox="true"/>
          <p:nvPr/>
        </p:nvSpPr>
        <p:spPr>
          <a:xfrm rot="0">
            <a:off x="1028409" y="7493513"/>
            <a:ext cx="3364925" cy="552450"/>
          </a:xfrm>
          <a:prstGeom prst="rect">
            <a:avLst/>
          </a:prstGeom>
        </p:spPr>
        <p:txBody>
          <a:bodyPr anchor="t" rtlCol="false" tIns="0" lIns="0" bIns="0" rIns="0">
            <a:spAutoFit/>
          </a:bodyPr>
          <a:lstStyle/>
          <a:p>
            <a:pPr algn="l" marL="0" indent="0" lvl="0">
              <a:lnSpc>
                <a:spcPts val="4320"/>
              </a:lnSpc>
              <a:spcBef>
                <a:spcPct val="0"/>
              </a:spcBef>
            </a:pPr>
            <a:r>
              <a:rPr lang="en-US" b="true" sz="3600">
                <a:solidFill>
                  <a:srgbClr val="00A181"/>
                </a:solidFill>
                <a:latin typeface="Fira Sans Medium"/>
                <a:ea typeface="Fira Sans Medium"/>
                <a:cs typeface="Fira Sans Medium"/>
                <a:sym typeface="Fira Sans Medium"/>
              </a:rPr>
              <a:t>2020</a:t>
            </a:r>
          </a:p>
        </p:txBody>
      </p:sp>
      <p:sp>
        <p:nvSpPr>
          <p:cNvPr name="TextBox 4" id="4"/>
          <p:cNvSpPr txBox="true"/>
          <p:nvPr/>
        </p:nvSpPr>
        <p:spPr>
          <a:xfrm rot="0">
            <a:off x="5317258" y="7493513"/>
            <a:ext cx="3364925" cy="552450"/>
          </a:xfrm>
          <a:prstGeom prst="rect">
            <a:avLst/>
          </a:prstGeom>
        </p:spPr>
        <p:txBody>
          <a:bodyPr anchor="t" rtlCol="false" tIns="0" lIns="0" bIns="0" rIns="0">
            <a:spAutoFit/>
          </a:bodyPr>
          <a:lstStyle/>
          <a:p>
            <a:pPr algn="l" marL="0" indent="0" lvl="0">
              <a:lnSpc>
                <a:spcPts val="4320"/>
              </a:lnSpc>
              <a:spcBef>
                <a:spcPct val="0"/>
              </a:spcBef>
            </a:pPr>
            <a:r>
              <a:rPr lang="en-US" b="true" sz="3600">
                <a:solidFill>
                  <a:srgbClr val="00A181"/>
                </a:solidFill>
                <a:latin typeface="Fira Sans Medium"/>
                <a:ea typeface="Fira Sans Medium"/>
                <a:cs typeface="Fira Sans Medium"/>
                <a:sym typeface="Fira Sans Medium"/>
              </a:rPr>
              <a:t>2030</a:t>
            </a:r>
          </a:p>
        </p:txBody>
      </p:sp>
      <p:sp>
        <p:nvSpPr>
          <p:cNvPr name="TextBox 5" id="5"/>
          <p:cNvSpPr txBox="true"/>
          <p:nvPr/>
        </p:nvSpPr>
        <p:spPr>
          <a:xfrm rot="0">
            <a:off x="13894667" y="7493513"/>
            <a:ext cx="3364925" cy="552450"/>
          </a:xfrm>
          <a:prstGeom prst="rect">
            <a:avLst/>
          </a:prstGeom>
        </p:spPr>
        <p:txBody>
          <a:bodyPr anchor="t" rtlCol="false" tIns="0" lIns="0" bIns="0" rIns="0">
            <a:spAutoFit/>
          </a:bodyPr>
          <a:lstStyle/>
          <a:p>
            <a:pPr algn="l" marL="0" indent="0" lvl="0">
              <a:lnSpc>
                <a:spcPts val="4320"/>
              </a:lnSpc>
              <a:spcBef>
                <a:spcPct val="0"/>
              </a:spcBef>
            </a:pPr>
            <a:r>
              <a:rPr lang="en-US" b="true" sz="3600">
                <a:solidFill>
                  <a:srgbClr val="00A181"/>
                </a:solidFill>
                <a:latin typeface="Fira Sans Medium"/>
                <a:ea typeface="Fira Sans Medium"/>
                <a:cs typeface="Fira Sans Medium"/>
                <a:sym typeface="Fira Sans Medium"/>
              </a:rPr>
              <a:t>2050</a:t>
            </a:r>
          </a:p>
        </p:txBody>
      </p:sp>
      <p:sp>
        <p:nvSpPr>
          <p:cNvPr name="TextBox 6" id="6"/>
          <p:cNvSpPr txBox="true"/>
          <p:nvPr/>
        </p:nvSpPr>
        <p:spPr>
          <a:xfrm rot="0">
            <a:off x="9605817" y="7493513"/>
            <a:ext cx="3364925" cy="552450"/>
          </a:xfrm>
          <a:prstGeom prst="rect">
            <a:avLst/>
          </a:prstGeom>
        </p:spPr>
        <p:txBody>
          <a:bodyPr anchor="t" rtlCol="false" tIns="0" lIns="0" bIns="0" rIns="0">
            <a:spAutoFit/>
          </a:bodyPr>
          <a:lstStyle/>
          <a:p>
            <a:pPr algn="l" marL="0" indent="0" lvl="0">
              <a:lnSpc>
                <a:spcPts val="4320"/>
              </a:lnSpc>
              <a:spcBef>
                <a:spcPct val="0"/>
              </a:spcBef>
            </a:pPr>
            <a:r>
              <a:rPr lang="en-US" b="true" sz="3600">
                <a:solidFill>
                  <a:srgbClr val="00A181"/>
                </a:solidFill>
                <a:latin typeface="Fira Sans Medium"/>
                <a:ea typeface="Fira Sans Medium"/>
                <a:cs typeface="Fira Sans Medium"/>
                <a:sym typeface="Fira Sans Medium"/>
              </a:rPr>
              <a:t>2040</a:t>
            </a:r>
          </a:p>
        </p:txBody>
      </p:sp>
      <p:grpSp>
        <p:nvGrpSpPr>
          <p:cNvPr name="Group 7" id="7"/>
          <p:cNvGrpSpPr/>
          <p:nvPr/>
        </p:nvGrpSpPr>
        <p:grpSpPr>
          <a:xfrm rot="0">
            <a:off x="1031805" y="8198352"/>
            <a:ext cx="380203" cy="329258"/>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9" id="9"/>
          <p:cNvGrpSpPr/>
          <p:nvPr/>
        </p:nvGrpSpPr>
        <p:grpSpPr>
          <a:xfrm rot="0">
            <a:off x="5317258" y="8198352"/>
            <a:ext cx="380203" cy="329258"/>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1" id="11"/>
          <p:cNvGrpSpPr/>
          <p:nvPr/>
        </p:nvGrpSpPr>
        <p:grpSpPr>
          <a:xfrm rot="0">
            <a:off x="9605817" y="8217402"/>
            <a:ext cx="380203" cy="32925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3" id="13"/>
          <p:cNvGrpSpPr/>
          <p:nvPr/>
        </p:nvGrpSpPr>
        <p:grpSpPr>
          <a:xfrm rot="0">
            <a:off x="13894375" y="8198352"/>
            <a:ext cx="380203" cy="329258"/>
            <a:chOff x="0" y="0"/>
            <a:chExt cx="3619627" cy="3134614"/>
          </a:xfrm>
        </p:grpSpPr>
        <p:sp>
          <p:nvSpPr>
            <p:cNvPr name="Freeform 14" id="1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5" id="15"/>
          <p:cNvGrpSpPr/>
          <p:nvPr/>
        </p:nvGrpSpPr>
        <p:grpSpPr>
          <a:xfrm rot="0">
            <a:off x="16799111" y="2687862"/>
            <a:ext cx="2977778" cy="2578770"/>
            <a:chOff x="0" y="0"/>
            <a:chExt cx="3619627" cy="3134614"/>
          </a:xfrm>
        </p:grpSpPr>
        <p:sp>
          <p:nvSpPr>
            <p:cNvPr name="Freeform 16" id="1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7" id="17"/>
          <p:cNvGrpSpPr/>
          <p:nvPr/>
        </p:nvGrpSpPr>
        <p:grpSpPr>
          <a:xfrm rot="0">
            <a:off x="13660090" y="-135282"/>
            <a:ext cx="4201515" cy="3638531"/>
            <a:chOff x="0" y="0"/>
            <a:chExt cx="3619627" cy="3134614"/>
          </a:xfrm>
        </p:grpSpPr>
        <p:sp>
          <p:nvSpPr>
            <p:cNvPr name="Freeform 18" id="1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9" id="19"/>
          <p:cNvGrpSpPr/>
          <p:nvPr/>
        </p:nvGrpSpPr>
        <p:grpSpPr>
          <a:xfrm rot="0">
            <a:off x="13243939" y="-956153"/>
            <a:ext cx="2481390" cy="2148895"/>
            <a:chOff x="0" y="0"/>
            <a:chExt cx="3619627" cy="3134614"/>
          </a:xfrm>
        </p:grpSpPr>
        <p:sp>
          <p:nvSpPr>
            <p:cNvPr name="Freeform 20" id="2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21" id="21"/>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22" id="22"/>
          <p:cNvSpPr txBox="true"/>
          <p:nvPr/>
        </p:nvSpPr>
        <p:spPr>
          <a:xfrm rot="0">
            <a:off x="1028700" y="2103009"/>
            <a:ext cx="3284064"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REPORTS</a:t>
            </a:r>
          </a:p>
        </p:txBody>
      </p:sp>
      <p:sp>
        <p:nvSpPr>
          <p:cNvPr name="TextBox 23" id="23"/>
          <p:cNvSpPr txBox="true"/>
          <p:nvPr/>
        </p:nvSpPr>
        <p:spPr>
          <a:xfrm rot="0">
            <a:off x="1028409" y="3474674"/>
            <a:ext cx="14036258" cy="2736215"/>
          </a:xfrm>
          <a:prstGeom prst="rect">
            <a:avLst/>
          </a:prstGeom>
        </p:spPr>
        <p:txBody>
          <a:bodyPr anchor="t" rtlCol="false" tIns="0" lIns="0" bIns="0" rIns="0">
            <a:spAutoFit/>
          </a:bodyPr>
          <a:lstStyle/>
          <a:p>
            <a:pPr algn="l">
              <a:lnSpc>
                <a:spcPts val="3639"/>
              </a:lnSpc>
              <a:spcBef>
                <a:spcPct val="0"/>
              </a:spcBef>
            </a:pPr>
            <a:r>
              <a:rPr lang="en-US" sz="2799" spc="139">
                <a:solidFill>
                  <a:srgbClr val="000000"/>
                </a:solidFill>
                <a:latin typeface="Fira Sans"/>
                <a:ea typeface="Fira Sans"/>
                <a:cs typeface="Fira Sans"/>
                <a:sym typeface="Fira Sans"/>
              </a:rPr>
              <a:t>According to a World Bank report, around the world waste management rates are rising. In 2020, the world was estimated to generate 2.24 billion tons of solid waste, amounting to a footprint of 0.79 kilograms per person per day. With fast-paced growth and urbanization, the annual waste generation rate is expected to increase by 73 percent from 2020 levels to 3.88 billion tonnes in 2050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AutoShape 10" id="10"/>
          <p:cNvSpPr/>
          <p:nvPr/>
        </p:nvSpPr>
        <p:spPr>
          <a:xfrm>
            <a:off x="9144000" y="1033463"/>
            <a:ext cx="8272402" cy="0"/>
          </a:xfrm>
          <a:prstGeom prst="line">
            <a:avLst/>
          </a:prstGeom>
          <a:ln cap="flat" w="9525">
            <a:solidFill>
              <a:srgbClr val="000000"/>
            </a:solidFill>
            <a:prstDash val="solid"/>
            <a:headEnd type="none" len="sm" w="sm"/>
            <a:tailEnd type="none" len="sm" w="sm"/>
          </a:ln>
        </p:spPr>
      </p:sp>
      <p:sp>
        <p:nvSpPr>
          <p:cNvPr name="AutoShape 11" id="11"/>
          <p:cNvSpPr/>
          <p:nvPr/>
        </p:nvSpPr>
        <p:spPr>
          <a:xfrm>
            <a:off x="8986898" y="8562513"/>
            <a:ext cx="8272402" cy="0"/>
          </a:xfrm>
          <a:prstGeom prst="line">
            <a:avLst/>
          </a:prstGeom>
          <a:ln cap="flat" w="9525">
            <a:solidFill>
              <a:srgbClr val="000000"/>
            </a:solidFill>
            <a:prstDash val="solid"/>
            <a:headEnd type="none" len="sm" w="sm"/>
            <a:tailEnd type="none" len="sm" w="sm"/>
          </a:ln>
        </p:spPr>
      </p:sp>
      <p:sp>
        <p:nvSpPr>
          <p:cNvPr name="TextBox 12" id="12"/>
          <p:cNvSpPr txBox="true"/>
          <p:nvPr/>
        </p:nvSpPr>
        <p:spPr>
          <a:xfrm rot="0">
            <a:off x="8677330" y="3208283"/>
            <a:ext cx="7661090" cy="2736215"/>
          </a:xfrm>
          <a:prstGeom prst="rect">
            <a:avLst/>
          </a:prstGeom>
        </p:spPr>
        <p:txBody>
          <a:bodyPr anchor="t" rtlCol="false" tIns="0" lIns="0" bIns="0" rIns="0">
            <a:spAutoFit/>
          </a:bodyPr>
          <a:lstStyle/>
          <a:p>
            <a:pPr algn="l">
              <a:lnSpc>
                <a:spcPts val="3639"/>
              </a:lnSpc>
              <a:spcBef>
                <a:spcPct val="0"/>
              </a:spcBef>
            </a:pPr>
            <a:r>
              <a:rPr lang="en-US" sz="2799" spc="139">
                <a:solidFill>
                  <a:srgbClr val="000000"/>
                </a:solidFill>
                <a:latin typeface="Fira Sans"/>
                <a:ea typeface="Fira Sans"/>
                <a:cs typeface="Fira Sans"/>
                <a:sym typeface="Fira Sans"/>
              </a:rPr>
              <a:t>Recent research on waste management indicates that, despite initiatives to enhance trash segregation, recycling, and disposal, many persons encounter challenges that hinder their participation in these efforts.</a:t>
            </a:r>
          </a:p>
        </p:txBody>
      </p:sp>
      <p:sp>
        <p:nvSpPr>
          <p:cNvPr name="TextBox 13" id="13"/>
          <p:cNvSpPr txBox="true"/>
          <p:nvPr/>
        </p:nvSpPr>
        <p:spPr>
          <a:xfrm rot="0">
            <a:off x="1028700" y="2624470"/>
            <a:ext cx="6374355"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CURRENT STUDIES</a:t>
            </a:r>
          </a:p>
        </p:txBody>
      </p:sp>
      <p:sp>
        <p:nvSpPr>
          <p:cNvPr name="Freeform 14" id="14"/>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397236" y="1028700"/>
            <a:ext cx="3862064" cy="3344565"/>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028700" y="2103009"/>
            <a:ext cx="3284064"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PROBLEM</a:t>
            </a:r>
          </a:p>
        </p:txBody>
      </p:sp>
      <p:sp>
        <p:nvSpPr>
          <p:cNvPr name="Freeform 7" id="7"/>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8" id="8"/>
          <p:cNvSpPr txBox="true"/>
          <p:nvPr/>
        </p:nvSpPr>
        <p:spPr>
          <a:xfrm rot="0">
            <a:off x="1028700" y="3588909"/>
            <a:ext cx="12368536" cy="4565015"/>
          </a:xfrm>
          <a:prstGeom prst="rect">
            <a:avLst/>
          </a:prstGeom>
        </p:spPr>
        <p:txBody>
          <a:bodyPr anchor="t" rtlCol="false" tIns="0" lIns="0" bIns="0" rIns="0">
            <a:spAutoFit/>
          </a:bodyPr>
          <a:lstStyle/>
          <a:p>
            <a:pPr algn="l">
              <a:lnSpc>
                <a:spcPts val="3639"/>
              </a:lnSpc>
              <a:spcBef>
                <a:spcPct val="0"/>
              </a:spcBef>
            </a:pPr>
            <a:r>
              <a:rPr lang="en-US" sz="2799" spc="139">
                <a:solidFill>
                  <a:srgbClr val="000000"/>
                </a:solidFill>
                <a:latin typeface="Fira Sans"/>
                <a:ea typeface="Fira Sans"/>
                <a:cs typeface="Fira Sans"/>
                <a:sym typeface="Fira Sans"/>
              </a:rPr>
              <a:t>People with mobility impairments often encounter significant challenges in their daily lives, including waste management or trash disposal because of their physical barriers. This can make it difficult for individuals with mobility impairments to dispose of waste if the trash bins are not easily accessible. Transporting waste to disposal sites can be challenging especially if the sites are located at a distance. And through the years there is often a lack of assistance tools designed to help people with mobility impairments to handle waste. This can make the process of waste disposal more difficult and time-consuming.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0542559" y="-4150923"/>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959443"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7" id="7"/>
          <p:cNvSpPr txBox="true"/>
          <p:nvPr/>
        </p:nvSpPr>
        <p:spPr>
          <a:xfrm rot="0">
            <a:off x="1028700" y="2191961"/>
            <a:ext cx="6664718" cy="1838325"/>
          </a:xfrm>
          <a:prstGeom prst="rect">
            <a:avLst/>
          </a:prstGeom>
        </p:spPr>
        <p:txBody>
          <a:bodyPr anchor="t" rtlCol="false" tIns="0" lIns="0" bIns="0" rIns="0">
            <a:spAutoFit/>
          </a:bodyPr>
          <a:lstStyle/>
          <a:p>
            <a:pPr algn="l">
              <a:lnSpc>
                <a:spcPts val="7200"/>
              </a:lnSpc>
              <a:spcBef>
                <a:spcPct val="0"/>
              </a:spcBef>
            </a:pPr>
            <a:r>
              <a:rPr lang="en-US" b="true" sz="6000" spc="-60">
                <a:solidFill>
                  <a:srgbClr val="000000"/>
                </a:solidFill>
                <a:latin typeface="Fira Sans Medium"/>
                <a:ea typeface="Fira Sans Medium"/>
                <a:cs typeface="Fira Sans Medium"/>
                <a:sym typeface="Fira Sans Medium"/>
              </a:rPr>
              <a:t>GAP BRIDGE BY THE STUDY</a:t>
            </a:r>
          </a:p>
        </p:txBody>
      </p:sp>
      <p:sp>
        <p:nvSpPr>
          <p:cNvPr name="TextBox 8" id="8"/>
          <p:cNvSpPr txBox="true"/>
          <p:nvPr/>
        </p:nvSpPr>
        <p:spPr>
          <a:xfrm rot="0">
            <a:off x="1028700" y="4366064"/>
            <a:ext cx="12231860" cy="4107815"/>
          </a:xfrm>
          <a:prstGeom prst="rect">
            <a:avLst/>
          </a:prstGeom>
        </p:spPr>
        <p:txBody>
          <a:bodyPr anchor="t" rtlCol="false" tIns="0" lIns="0" bIns="0" rIns="0">
            <a:spAutoFit/>
          </a:bodyPr>
          <a:lstStyle/>
          <a:p>
            <a:pPr algn="l">
              <a:lnSpc>
                <a:spcPts val="3639"/>
              </a:lnSpc>
              <a:spcBef>
                <a:spcPct val="0"/>
              </a:spcBef>
            </a:pPr>
            <a:r>
              <a:rPr lang="en-US" sz="2799" spc="139">
                <a:solidFill>
                  <a:srgbClr val="000000"/>
                </a:solidFill>
                <a:latin typeface="Fira Sans"/>
                <a:ea typeface="Fira Sans"/>
                <a:cs typeface="Fira Sans"/>
                <a:sym typeface="Fira Sans"/>
              </a:rPr>
              <a:t>The existing review of literature and studies highlights a significant gap in research related to smart trashcans. Specifically, no studies explore the intersection of voice-activated smart trashcans requiring unique names for activation and location tracking of individuals. Additionally, no research has been conducted on autonomous smart trashcans equipped with object-detection capabilities to locate waste-disposing individuals. This gap presents an opportunity for innovative solutions in waste management technology.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5613697" y="-236548"/>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0154860" y="3183489"/>
            <a:ext cx="5199056" cy="5434330"/>
          </a:xfrm>
          <a:prstGeom prst="rect">
            <a:avLst/>
          </a:prstGeom>
        </p:spPr>
        <p:txBody>
          <a:bodyPr anchor="t" rtlCol="false" tIns="0" lIns="0" bIns="0" rIns="0">
            <a:spAutoFit/>
          </a:bodyPr>
          <a:lstStyle/>
          <a:p>
            <a:pPr algn="l" marL="604519" indent="-302260" lvl="1">
              <a:lnSpc>
                <a:spcPts val="3919"/>
              </a:lnSpc>
              <a:buAutoNum type="arabicPeriod" startAt="1"/>
            </a:pPr>
            <a:r>
              <a:rPr lang="en-US" sz="2799">
                <a:solidFill>
                  <a:srgbClr val="000000"/>
                </a:solidFill>
                <a:latin typeface="Fira Sans Light"/>
                <a:ea typeface="Fira Sans Light"/>
                <a:cs typeface="Fira Sans Light"/>
                <a:sym typeface="Fira Sans Light"/>
              </a:rPr>
              <a:t>To train and evaluate the YOLO algorithm for autonomous navigation of the trashcan.</a:t>
            </a:r>
          </a:p>
          <a:p>
            <a:pPr algn="l" marL="604519" indent="-302260" lvl="1">
              <a:lnSpc>
                <a:spcPts val="3919"/>
              </a:lnSpc>
              <a:buAutoNum type="arabicPeriod" startAt="1"/>
            </a:pPr>
            <a:r>
              <a:rPr lang="en-US" sz="2799">
                <a:solidFill>
                  <a:srgbClr val="000000"/>
                </a:solidFill>
                <a:latin typeface="Fira Sans Light"/>
                <a:ea typeface="Fira Sans Light"/>
                <a:cs typeface="Fira Sans Light"/>
                <a:sym typeface="Fira Sans Light"/>
              </a:rPr>
              <a:t>To integrate a trained autonomous smart trashcan model with hand gesture recognition into a prototype.</a:t>
            </a:r>
          </a:p>
          <a:p>
            <a:pPr algn="l" marL="604519" indent="-302260" lvl="1">
              <a:lnSpc>
                <a:spcPts val="3919"/>
              </a:lnSpc>
              <a:buAutoNum type="arabicPeriod" startAt="1"/>
            </a:pPr>
            <a:r>
              <a:rPr lang="en-US" sz="2799">
                <a:solidFill>
                  <a:srgbClr val="000000"/>
                </a:solidFill>
                <a:latin typeface="Fira Sans Light"/>
                <a:ea typeface="Fira Sans Light"/>
                <a:cs typeface="Fira Sans Light"/>
                <a:sym typeface="Fira Sans Light"/>
              </a:rPr>
              <a:t>To test the effectiveness of the prototype Dolly autonomous trashcan</a:t>
            </a:r>
          </a:p>
        </p:txBody>
      </p:sp>
      <p:sp>
        <p:nvSpPr>
          <p:cNvPr name="TextBox 7" id="7"/>
          <p:cNvSpPr txBox="true"/>
          <p:nvPr/>
        </p:nvSpPr>
        <p:spPr>
          <a:xfrm rot="0">
            <a:off x="1028700" y="2103009"/>
            <a:ext cx="4092932"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FFFFFF"/>
                </a:solidFill>
                <a:latin typeface="Fira Sans Medium"/>
                <a:ea typeface="Fira Sans Medium"/>
                <a:cs typeface="Fira Sans Medium"/>
                <a:sym typeface="Fira Sans Medium"/>
              </a:rPr>
              <a:t>OBJECTIVES</a:t>
            </a:r>
          </a:p>
        </p:txBody>
      </p:sp>
      <p:sp>
        <p:nvSpPr>
          <p:cNvPr name="Freeform 8" id="8"/>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9" id="9"/>
          <p:cNvSpPr txBox="true"/>
          <p:nvPr/>
        </p:nvSpPr>
        <p:spPr>
          <a:xfrm rot="0">
            <a:off x="1028700" y="4095189"/>
            <a:ext cx="4092932" cy="466725"/>
          </a:xfrm>
          <a:prstGeom prst="rect">
            <a:avLst/>
          </a:prstGeom>
        </p:spPr>
        <p:txBody>
          <a:bodyPr anchor="t" rtlCol="false" tIns="0" lIns="0" bIns="0" rIns="0">
            <a:spAutoFit/>
          </a:bodyPr>
          <a:lstStyle/>
          <a:p>
            <a:pPr algn="l">
              <a:lnSpc>
                <a:spcPts val="3600"/>
              </a:lnSpc>
              <a:spcBef>
                <a:spcPct val="0"/>
              </a:spcBef>
            </a:pPr>
            <a:r>
              <a:rPr lang="en-US" b="true" sz="3000" spc="-30">
                <a:solidFill>
                  <a:srgbClr val="FFFFFF"/>
                </a:solidFill>
                <a:latin typeface="Fira Sans Medium"/>
                <a:ea typeface="Fira Sans Medium"/>
                <a:cs typeface="Fira Sans Medium"/>
                <a:sym typeface="Fira Sans Medium"/>
              </a:rPr>
              <a:t>GENERAL OBJECTIVE</a:t>
            </a:r>
          </a:p>
        </p:txBody>
      </p:sp>
      <p:sp>
        <p:nvSpPr>
          <p:cNvPr name="TextBox 10" id="10"/>
          <p:cNvSpPr txBox="true"/>
          <p:nvPr/>
        </p:nvSpPr>
        <p:spPr>
          <a:xfrm rot="0">
            <a:off x="1028700" y="4784912"/>
            <a:ext cx="5012457" cy="3193415"/>
          </a:xfrm>
          <a:prstGeom prst="rect">
            <a:avLst/>
          </a:prstGeom>
        </p:spPr>
        <p:txBody>
          <a:bodyPr anchor="t" rtlCol="false" tIns="0" lIns="0" bIns="0" rIns="0">
            <a:spAutoFit/>
          </a:bodyPr>
          <a:lstStyle/>
          <a:p>
            <a:pPr algn="l">
              <a:lnSpc>
                <a:spcPts val="3639"/>
              </a:lnSpc>
              <a:spcBef>
                <a:spcPct val="0"/>
              </a:spcBef>
            </a:pPr>
            <a:r>
              <a:rPr lang="en-US" sz="2799" spc="139">
                <a:solidFill>
                  <a:srgbClr val="FFFFFF"/>
                </a:solidFill>
                <a:latin typeface="Fira Sans"/>
                <a:ea typeface="Fira Sans"/>
                <a:cs typeface="Fira Sans"/>
                <a:sym typeface="Fira Sans"/>
              </a:rPr>
              <a:t>The main goal of this study is to develop a prototype of a smart trashcan robot that will utilize the YOLO algorithm to identify thumbs-up gestures for autonomous navigation.</a:t>
            </a:r>
          </a:p>
        </p:txBody>
      </p:sp>
      <p:sp>
        <p:nvSpPr>
          <p:cNvPr name="TextBox 11" id="11"/>
          <p:cNvSpPr txBox="true"/>
          <p:nvPr/>
        </p:nvSpPr>
        <p:spPr>
          <a:xfrm rot="0">
            <a:off x="10890645" y="2331609"/>
            <a:ext cx="4092932" cy="466725"/>
          </a:xfrm>
          <a:prstGeom prst="rect">
            <a:avLst/>
          </a:prstGeom>
        </p:spPr>
        <p:txBody>
          <a:bodyPr anchor="t" rtlCol="false" tIns="0" lIns="0" bIns="0" rIns="0">
            <a:spAutoFit/>
          </a:bodyPr>
          <a:lstStyle/>
          <a:p>
            <a:pPr algn="l">
              <a:lnSpc>
                <a:spcPts val="3600"/>
              </a:lnSpc>
              <a:spcBef>
                <a:spcPct val="0"/>
              </a:spcBef>
            </a:pPr>
            <a:r>
              <a:rPr lang="en-US" b="true" sz="3000" spc="-30">
                <a:solidFill>
                  <a:srgbClr val="000000"/>
                </a:solidFill>
                <a:latin typeface="Fira Sans Medium"/>
                <a:ea typeface="Fira Sans Medium"/>
                <a:cs typeface="Fira Sans Medium"/>
                <a:sym typeface="Fira Sans Medium"/>
              </a:rPr>
              <a:t>SPECIFIC OBJECTIVES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671665" y="7004492"/>
            <a:ext cx="3034530" cy="262791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6" id="6"/>
          <p:cNvGrpSpPr/>
          <p:nvPr/>
        </p:nvGrpSpPr>
        <p:grpSpPr>
          <a:xfrm rot="0">
            <a:off x="4053492" y="8956750"/>
            <a:ext cx="2141618" cy="185465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Freeform 8" id="8"/>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Freeform 9" id="9"/>
          <p:cNvSpPr/>
          <p:nvPr/>
        </p:nvSpPr>
        <p:spPr>
          <a:xfrm flipH="false" flipV="false" rot="0">
            <a:off x="1028700" y="3443524"/>
            <a:ext cx="5359902" cy="3560968"/>
          </a:xfrm>
          <a:custGeom>
            <a:avLst/>
            <a:gdLst/>
            <a:ahLst/>
            <a:cxnLst/>
            <a:rect r="r" b="b" t="t" l="l"/>
            <a:pathLst>
              <a:path h="3560968" w="5359902">
                <a:moveTo>
                  <a:pt x="0" y="0"/>
                </a:moveTo>
                <a:lnTo>
                  <a:pt x="5359902" y="0"/>
                </a:lnTo>
                <a:lnTo>
                  <a:pt x="5359902" y="3560968"/>
                </a:lnTo>
                <a:lnTo>
                  <a:pt x="0" y="3560968"/>
                </a:lnTo>
                <a:lnTo>
                  <a:pt x="0" y="0"/>
                </a:lnTo>
                <a:close/>
              </a:path>
            </a:pathLst>
          </a:custGeom>
          <a:blipFill>
            <a:blip r:embed="rId3"/>
            <a:stretch>
              <a:fillRect l="0" t="0" r="0" b="0"/>
            </a:stretch>
          </a:blipFill>
        </p:spPr>
      </p:sp>
      <p:sp>
        <p:nvSpPr>
          <p:cNvPr name="Freeform 10" id="10"/>
          <p:cNvSpPr/>
          <p:nvPr/>
        </p:nvSpPr>
        <p:spPr>
          <a:xfrm flipH="false" flipV="false" rot="0">
            <a:off x="1028700" y="6458310"/>
            <a:ext cx="5359902" cy="3174098"/>
          </a:xfrm>
          <a:custGeom>
            <a:avLst/>
            <a:gdLst/>
            <a:ahLst/>
            <a:cxnLst/>
            <a:rect r="r" b="b" t="t" l="l"/>
            <a:pathLst>
              <a:path h="3174098" w="5359902">
                <a:moveTo>
                  <a:pt x="0" y="0"/>
                </a:moveTo>
                <a:lnTo>
                  <a:pt x="5359902" y="0"/>
                </a:lnTo>
                <a:lnTo>
                  <a:pt x="5359902" y="3174099"/>
                </a:lnTo>
                <a:lnTo>
                  <a:pt x="0" y="3174099"/>
                </a:lnTo>
                <a:lnTo>
                  <a:pt x="0" y="0"/>
                </a:lnTo>
                <a:close/>
              </a:path>
            </a:pathLst>
          </a:custGeom>
          <a:blipFill>
            <a:blip r:embed="rId4"/>
            <a:stretch>
              <a:fillRect l="-6453" t="0" r="0" b="0"/>
            </a:stretch>
          </a:blipFill>
        </p:spPr>
      </p:sp>
      <p:sp>
        <p:nvSpPr>
          <p:cNvPr name="TextBox 11" id="11"/>
          <p:cNvSpPr txBox="true"/>
          <p:nvPr/>
        </p:nvSpPr>
        <p:spPr>
          <a:xfrm rot="0">
            <a:off x="6873318" y="3238593"/>
            <a:ext cx="10385982" cy="6393815"/>
          </a:xfrm>
          <a:prstGeom prst="rect">
            <a:avLst/>
          </a:prstGeom>
        </p:spPr>
        <p:txBody>
          <a:bodyPr anchor="t" rtlCol="false" tIns="0" lIns="0" bIns="0" rIns="0">
            <a:spAutoFit/>
          </a:bodyPr>
          <a:lstStyle/>
          <a:p>
            <a:pPr algn="l">
              <a:lnSpc>
                <a:spcPts val="3639"/>
              </a:lnSpc>
              <a:spcBef>
                <a:spcPct val="0"/>
              </a:spcBef>
            </a:pPr>
            <a:r>
              <a:rPr lang="en-US" sz="2799" spc="139">
                <a:solidFill>
                  <a:srgbClr val="FFFFFF"/>
                </a:solidFill>
                <a:latin typeface="Fira Sans"/>
                <a:ea typeface="Fira Sans"/>
                <a:cs typeface="Fira Sans"/>
                <a:sym typeface="Fira Sans"/>
              </a:rPr>
              <a:t>The researchers came up with the utilization of the YOLO algorithm. The concept of object detection is utilized to identify the location of the target. The algorithm is suitable since several studies claimed that YOLO outperformed the most common CNN regarding object detection. In a more precise understanding of the algorithm, The input image is divided into S x S grids. If the central point of an object is located within a grid cell, then that grid cell is Tasked with identifying the occurrence of that object. B Bounding boxes and confidence scores are also predicted in each cell. Confidence score is the accuracy of predicting whether the box contains an object. It is defined as Pr(Object) * IoU truth over prediction.</a:t>
            </a:r>
            <a:r>
              <a:rPr lang="en-US" sz="2799" spc="139">
                <a:solidFill>
                  <a:srgbClr val="FFFFFF"/>
                </a:solidFill>
                <a:latin typeface="Fira Sans"/>
                <a:ea typeface="Fira Sans"/>
                <a:cs typeface="Fira Sans"/>
                <a:sym typeface="Fira Sans"/>
              </a:rPr>
              <a:t> </a:t>
            </a:r>
          </a:p>
        </p:txBody>
      </p:sp>
      <p:sp>
        <p:nvSpPr>
          <p:cNvPr name="TextBox 12" id="12"/>
          <p:cNvSpPr txBox="true"/>
          <p:nvPr/>
        </p:nvSpPr>
        <p:spPr>
          <a:xfrm rot="0">
            <a:off x="1028700" y="2040789"/>
            <a:ext cx="5669188"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FFFFFF"/>
                </a:solidFill>
                <a:latin typeface="Fira Sans Medium"/>
                <a:ea typeface="Fira Sans Medium"/>
                <a:cs typeface="Fira Sans Medium"/>
                <a:sym typeface="Fira Sans Medium"/>
              </a:rPr>
              <a:t>METHODOLOGY</a:t>
            </a:r>
          </a:p>
        </p:txBody>
      </p:sp>
      <p:sp>
        <p:nvSpPr>
          <p:cNvPr name="TextBox 13" id="13"/>
          <p:cNvSpPr txBox="true"/>
          <p:nvPr/>
        </p:nvSpPr>
        <p:spPr>
          <a:xfrm rot="0">
            <a:off x="6873318" y="2268119"/>
            <a:ext cx="8428478" cy="450215"/>
          </a:xfrm>
          <a:prstGeom prst="rect">
            <a:avLst/>
          </a:prstGeom>
        </p:spPr>
        <p:txBody>
          <a:bodyPr anchor="t" rtlCol="false" tIns="0" lIns="0" bIns="0" rIns="0">
            <a:spAutoFit/>
          </a:bodyPr>
          <a:lstStyle/>
          <a:p>
            <a:pPr algn="just">
              <a:lnSpc>
                <a:spcPts val="3639"/>
              </a:lnSpc>
              <a:spcBef>
                <a:spcPct val="0"/>
              </a:spcBef>
            </a:pPr>
            <a:r>
              <a:rPr lang="en-US" b="true" sz="2799" spc="139">
                <a:solidFill>
                  <a:srgbClr val="FFFFFF"/>
                </a:solidFill>
                <a:latin typeface="Fira Sans Bold"/>
                <a:ea typeface="Fira Sans Bold"/>
                <a:cs typeface="Fira Sans Bold"/>
                <a:sym typeface="Fira Sans Bold"/>
              </a:rPr>
              <a:t>Theorems, Algorithm, and Mathematical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517149" y="532012"/>
            <a:ext cx="3922428" cy="993375"/>
          </a:xfrm>
          <a:custGeom>
            <a:avLst/>
            <a:gdLst/>
            <a:ahLst/>
            <a:cxnLst/>
            <a:rect r="r" b="b" t="t" l="l"/>
            <a:pathLst>
              <a:path h="993375" w="3922428">
                <a:moveTo>
                  <a:pt x="0" y="0"/>
                </a:moveTo>
                <a:lnTo>
                  <a:pt x="3922428" y="0"/>
                </a:lnTo>
                <a:lnTo>
                  <a:pt x="3922428" y="993376"/>
                </a:lnTo>
                <a:lnTo>
                  <a:pt x="0" y="993376"/>
                </a:lnTo>
                <a:lnTo>
                  <a:pt x="0" y="0"/>
                </a:lnTo>
                <a:close/>
              </a:path>
            </a:pathLst>
          </a:custGeom>
          <a:blipFill>
            <a:blip r:embed="rId2"/>
            <a:stretch>
              <a:fillRect l="-13217" t="-17304" r="-13525" b="-16065"/>
            </a:stretch>
          </a:blipFill>
        </p:spPr>
      </p:sp>
      <p:sp>
        <p:nvSpPr>
          <p:cNvPr name="TextBox 7" id="7"/>
          <p:cNvSpPr txBox="true"/>
          <p:nvPr/>
        </p:nvSpPr>
        <p:spPr>
          <a:xfrm rot="0">
            <a:off x="1028700" y="2538376"/>
            <a:ext cx="5669188" cy="923925"/>
          </a:xfrm>
          <a:prstGeom prst="rect">
            <a:avLst/>
          </a:prstGeom>
        </p:spPr>
        <p:txBody>
          <a:bodyPr anchor="t" rtlCol="false" tIns="0" lIns="0" bIns="0" rIns="0">
            <a:spAutoFit/>
          </a:bodyPr>
          <a:lstStyle/>
          <a:p>
            <a:pPr algn="l">
              <a:lnSpc>
                <a:spcPts val="7200"/>
              </a:lnSpc>
              <a:spcBef>
                <a:spcPct val="0"/>
              </a:spcBef>
            </a:pPr>
            <a:r>
              <a:rPr lang="en-US" b="true" sz="6000" spc="-60">
                <a:solidFill>
                  <a:srgbClr val="FFFFFF"/>
                </a:solidFill>
                <a:latin typeface="Fira Sans Medium"/>
                <a:ea typeface="Fira Sans Medium"/>
                <a:cs typeface="Fira Sans Medium"/>
                <a:sym typeface="Fira Sans Medium"/>
              </a:rPr>
              <a:t>METHODOLOGY</a:t>
            </a:r>
          </a:p>
        </p:txBody>
      </p:sp>
      <p:sp>
        <p:nvSpPr>
          <p:cNvPr name="TextBox 8" id="8"/>
          <p:cNvSpPr txBox="true"/>
          <p:nvPr/>
        </p:nvSpPr>
        <p:spPr>
          <a:xfrm rot="0">
            <a:off x="9345522" y="2015330"/>
            <a:ext cx="5794472" cy="450215"/>
          </a:xfrm>
          <a:prstGeom prst="rect">
            <a:avLst/>
          </a:prstGeom>
        </p:spPr>
        <p:txBody>
          <a:bodyPr anchor="t" rtlCol="false" tIns="0" lIns="0" bIns="0" rIns="0">
            <a:spAutoFit/>
          </a:bodyPr>
          <a:lstStyle/>
          <a:p>
            <a:pPr algn="just">
              <a:lnSpc>
                <a:spcPts val="3639"/>
              </a:lnSpc>
              <a:spcBef>
                <a:spcPct val="0"/>
              </a:spcBef>
            </a:pPr>
            <a:r>
              <a:rPr lang="en-US" b="true" sz="2799" spc="139">
                <a:solidFill>
                  <a:srgbClr val="FFFFFF"/>
                </a:solidFill>
                <a:latin typeface="Fira Sans Bold"/>
                <a:ea typeface="Fira Sans Bold"/>
                <a:cs typeface="Fira Sans Bold"/>
                <a:sym typeface="Fira Sans Bold"/>
              </a:rPr>
              <a:t>Materials and Statistical Tools</a:t>
            </a:r>
          </a:p>
        </p:txBody>
      </p:sp>
      <p:sp>
        <p:nvSpPr>
          <p:cNvPr name="TextBox 9" id="9"/>
          <p:cNvSpPr txBox="true"/>
          <p:nvPr/>
        </p:nvSpPr>
        <p:spPr>
          <a:xfrm rot="0">
            <a:off x="7275058" y="3012086"/>
            <a:ext cx="5794472" cy="450215"/>
          </a:xfrm>
          <a:prstGeom prst="rect">
            <a:avLst/>
          </a:prstGeom>
        </p:spPr>
        <p:txBody>
          <a:bodyPr anchor="t" rtlCol="false" tIns="0" lIns="0" bIns="0" rIns="0">
            <a:spAutoFit/>
          </a:bodyPr>
          <a:lstStyle/>
          <a:p>
            <a:pPr algn="just">
              <a:lnSpc>
                <a:spcPts val="3639"/>
              </a:lnSpc>
              <a:spcBef>
                <a:spcPct val="0"/>
              </a:spcBef>
            </a:pPr>
            <a:r>
              <a:rPr lang="en-US" b="true" sz="2799" spc="139">
                <a:solidFill>
                  <a:srgbClr val="FFFFFF"/>
                </a:solidFill>
                <a:latin typeface="Fira Sans Bold"/>
                <a:ea typeface="Fira Sans Bold"/>
                <a:cs typeface="Fira Sans Bold"/>
                <a:sym typeface="Fira Sans Bold"/>
              </a:rPr>
              <a:t>Hardware Tools</a:t>
            </a:r>
            <a:r>
              <a:rPr lang="en-US" b="true" sz="2799" spc="139">
                <a:solidFill>
                  <a:srgbClr val="FFFFFF"/>
                </a:solidFill>
                <a:latin typeface="Fira Sans Bold"/>
                <a:ea typeface="Fira Sans Bold"/>
                <a:cs typeface="Fira Sans Bold"/>
                <a:sym typeface="Fira Sans Bold"/>
              </a:rPr>
              <a:t> </a:t>
            </a:r>
          </a:p>
        </p:txBody>
      </p:sp>
      <p:sp>
        <p:nvSpPr>
          <p:cNvPr name="TextBox 10" id="10"/>
          <p:cNvSpPr txBox="true"/>
          <p:nvPr/>
        </p:nvSpPr>
        <p:spPr>
          <a:xfrm rot="0">
            <a:off x="13231895" y="3012086"/>
            <a:ext cx="5794472" cy="450215"/>
          </a:xfrm>
          <a:prstGeom prst="rect">
            <a:avLst/>
          </a:prstGeom>
        </p:spPr>
        <p:txBody>
          <a:bodyPr anchor="t" rtlCol="false" tIns="0" lIns="0" bIns="0" rIns="0">
            <a:spAutoFit/>
          </a:bodyPr>
          <a:lstStyle/>
          <a:p>
            <a:pPr algn="just">
              <a:lnSpc>
                <a:spcPts val="3639"/>
              </a:lnSpc>
              <a:spcBef>
                <a:spcPct val="0"/>
              </a:spcBef>
            </a:pPr>
            <a:r>
              <a:rPr lang="en-US" b="true" sz="2799" spc="139">
                <a:solidFill>
                  <a:srgbClr val="FFFFFF"/>
                </a:solidFill>
                <a:latin typeface="Fira Sans Bold"/>
                <a:ea typeface="Fira Sans Bold"/>
                <a:cs typeface="Fira Sans Bold"/>
                <a:sym typeface="Fira Sans Bold"/>
              </a:rPr>
              <a:t>Software Tools</a:t>
            </a:r>
            <a:r>
              <a:rPr lang="en-US" b="true" sz="2799" spc="139">
                <a:solidFill>
                  <a:srgbClr val="FFFFFF"/>
                </a:solidFill>
                <a:latin typeface="Fira Sans Bold"/>
                <a:ea typeface="Fira Sans Bold"/>
                <a:cs typeface="Fira Sans Bold"/>
                <a:sym typeface="Fira Sans Bold"/>
              </a:rPr>
              <a:t> </a:t>
            </a:r>
          </a:p>
        </p:txBody>
      </p:sp>
      <p:sp>
        <p:nvSpPr>
          <p:cNvPr name="TextBox 11" id="11"/>
          <p:cNvSpPr txBox="true"/>
          <p:nvPr/>
        </p:nvSpPr>
        <p:spPr>
          <a:xfrm rot="0">
            <a:off x="7275058" y="3604842"/>
            <a:ext cx="5794472" cy="5479415"/>
          </a:xfrm>
          <a:prstGeom prst="rect">
            <a:avLst/>
          </a:prstGeom>
        </p:spPr>
        <p:txBody>
          <a:bodyPr anchor="t" rtlCol="false" tIns="0" lIns="0" bIns="0" rIns="0">
            <a:spAutoFit/>
          </a:bodyPr>
          <a:lstStyle/>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Raspberry pi 4 model B</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Battery/Power Bank </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Jumper Wires</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Wireless earphone</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mg995 servo motors</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robot chassis</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LED</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Arduino Uno</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USB Web camera</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5v to 12v DC cable</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trashcan</a:t>
            </a:r>
          </a:p>
          <a:p>
            <a:pPr algn="just">
              <a:lnSpc>
                <a:spcPts val="3639"/>
              </a:lnSpc>
              <a:spcBef>
                <a:spcPct val="0"/>
              </a:spcBef>
            </a:pPr>
          </a:p>
        </p:txBody>
      </p:sp>
      <p:sp>
        <p:nvSpPr>
          <p:cNvPr name="TextBox 12" id="12"/>
          <p:cNvSpPr txBox="true"/>
          <p:nvPr/>
        </p:nvSpPr>
        <p:spPr>
          <a:xfrm rot="0">
            <a:off x="13231895" y="3604842"/>
            <a:ext cx="5794472" cy="3193415"/>
          </a:xfrm>
          <a:prstGeom prst="rect">
            <a:avLst/>
          </a:prstGeom>
        </p:spPr>
        <p:txBody>
          <a:bodyPr anchor="t" rtlCol="false" tIns="0" lIns="0" bIns="0" rIns="0">
            <a:spAutoFit/>
          </a:bodyPr>
          <a:lstStyle/>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Python</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Ultralytics </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Yolo algorithm</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Visual Studio Code</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Arduino IDE</a:t>
            </a:r>
          </a:p>
          <a:p>
            <a:pPr algn="just" marL="604519" indent="-302260" lvl="1">
              <a:lnSpc>
                <a:spcPts val="3639"/>
              </a:lnSpc>
              <a:buFont typeface="Arial"/>
              <a:buChar char="•"/>
            </a:pPr>
            <a:r>
              <a:rPr lang="en-US" sz="2799" spc="139">
                <a:solidFill>
                  <a:srgbClr val="FFFFFF"/>
                </a:solidFill>
                <a:latin typeface="Fira Sans"/>
                <a:ea typeface="Fira Sans"/>
                <a:cs typeface="Fira Sans"/>
                <a:sym typeface="Fira Sans"/>
              </a:rPr>
              <a:t>Google Colab</a:t>
            </a:r>
          </a:p>
          <a:p>
            <a:pPr algn="just">
              <a:lnSpc>
                <a:spcPts val="3639"/>
              </a:lnSpc>
              <a:spcBef>
                <a:spcPct val="0"/>
              </a:spcBef>
            </a:pPr>
          </a:p>
        </p:txBody>
      </p:sp>
      <p:grpSp>
        <p:nvGrpSpPr>
          <p:cNvPr name="Group 13" id="13"/>
          <p:cNvGrpSpPr/>
          <p:nvPr/>
        </p:nvGrpSpPr>
        <p:grpSpPr>
          <a:xfrm rot="-10800000">
            <a:off x="-1413654" y="6358837"/>
            <a:ext cx="5276948" cy="4569862"/>
            <a:chOff x="0" y="0"/>
            <a:chExt cx="3619627" cy="3134614"/>
          </a:xfrm>
        </p:grpSpPr>
        <p:sp>
          <p:nvSpPr>
            <p:cNvPr name="Freeform 14" id="1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5" id="15"/>
          <p:cNvGrpSpPr/>
          <p:nvPr/>
        </p:nvGrpSpPr>
        <p:grpSpPr>
          <a:xfrm rot="-10800000">
            <a:off x="3486665" y="9258300"/>
            <a:ext cx="3480308" cy="3013963"/>
            <a:chOff x="0" y="0"/>
            <a:chExt cx="3619627" cy="3134614"/>
          </a:xfrm>
        </p:grpSpPr>
        <p:sp>
          <p:nvSpPr>
            <p:cNvPr name="Freeform 16" id="1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DAGYIYV9oZ0</dc:identifier>
  <dcterms:modified xsi:type="dcterms:W3CDTF">2011-08-01T06:04:30Z</dcterms:modified>
  <cp:revision>1</cp:revision>
  <dc:title>Dark Green Light Green White Corporate Geometric Company Internal Deck Business Presentation</dc:title>
</cp:coreProperties>
</file>